
<file path=[Content_Types].xml><?xml version="1.0" encoding="utf-8"?>
<Types xmlns="http://schemas.openxmlformats.org/package/2006/content-types">
  <Override PartName="/ppt/slides/slide14.xml" ContentType="application/vnd.openxmlformats-officedocument.presentationml.slide+xml"/>
  <Override PartName="/ppt/slideMasters/slideMaster2.xml" ContentType="application/vnd.openxmlformats-officedocument.presentationml.slideMaster+xml"/>
  <Default Extension="xml" ContentType="application/xml"/>
  <Override PartName="/ppt/tableStyles.xml" ContentType="application/vnd.openxmlformats-officedocument.presentationml.tableStyles+xml"/>
  <Override PartName="/ppt/slideLayouts/slideLayout33.xml" ContentType="application/vnd.openxmlformats-officedocument.presentationml.slideLayout+xml"/>
  <Override PartName="/ppt/notesSlides/notesSlide1.xml" ContentType="application/vnd.openxmlformats-officedocument.presentationml.notesSlide+xml"/>
  <Override PartName="/ppt/slideLayouts/slideLayout16.xml" ContentType="application/vnd.openxmlformats-officedocument.presentationml.slideLayout+xml"/>
  <Override PartName="/ppt/slideLayouts/slideLayout42.xml" ContentType="application/vnd.openxmlformats-officedocument.presentationml.slideLayout+xml"/>
  <Override PartName="/ppt/slideLayouts/slideLayout25.xml" ContentType="application/vnd.openxmlformats-officedocument.presentationml.slideLayout+xml"/>
  <Override PartName="/ppt/slides/slide5.xml" ContentType="application/vnd.openxmlformats-officedocument.presentationml.slide+xml"/>
  <Override PartName="/ppt/slideLayouts/slideLayout5.xml" ContentType="application/vnd.openxmlformats-officedocument.presentationml.slideLayout+xml"/>
  <Override PartName="/ppt/notesSlides/notesSlide9.xml" ContentType="application/vnd.openxmlformats-officedocument.presentationml.notesSlide+xml"/>
  <Override PartName="/ppt/slides/slide13.xml" ContentType="application/vnd.openxmlformats-officedocument.presentationml.slide+xml"/>
  <Override PartName="/ppt/slideMasters/slideMaster1.xml" ContentType="application/vnd.openxmlformats-officedocument.presentationml.slideMaster+xml"/>
  <Override PartName="/ppt/slideLayouts/slideLayout39.xml" ContentType="application/vnd.openxmlformats-officedocument.presentationml.slideLayout+xml"/>
  <Override PartName="/docProps/core.xml" ContentType="application/vnd.openxmlformats-package.core-properties+xml"/>
  <Override PartName="/ppt/notesSlides/notesSlide7.xml" ContentType="application/vnd.openxmlformats-officedocument.presentationml.notesSlide+xml"/>
  <Override PartName="/ppt/slideLayouts/slideLayout32.xml" ContentType="application/vnd.openxmlformats-officedocument.presentationml.slideLayout+xml"/>
  <Override PartName="/ppt/theme/theme6.xml" ContentType="application/vnd.openxmlformats-officedocument.theme+xml"/>
  <Override PartName="/ppt/handoutMasters/handoutMaster1.xml" ContentType="application/vnd.openxmlformats-officedocument.presentationml.handoutMaster+xml"/>
  <Override PartName="/ppt/slideLayouts/slideLayout15.xml" ContentType="application/vnd.openxmlformats-officedocument.presentationml.slideLayout+xml"/>
  <Override PartName="/ppt/slideLayouts/slideLayout41.xml" ContentType="application/vnd.openxmlformats-officedocument.presentationml.slideLayout+xml"/>
  <Override PartName="/ppt/slideLayouts/slideLayout24.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notesSlides/notesSlide8.xml" ContentType="application/vnd.openxmlformats-officedocument.presentationml.notesSlide+xml"/>
  <Default Extension="png" ContentType="image/png"/>
  <Override PartName="/ppt/slides/slide12.xml" ContentType="application/vnd.openxmlformats-officedocument.presentationml.slide+xml"/>
  <Override PartName="/ppt/slideLayouts/slideLayout38.xml" ContentType="application/vnd.openxmlformats-officedocument.presentationml.slideLayout+xml"/>
  <Override PartName="/ppt/notesSlides/notesSlide6.xml" ContentType="application/vnd.openxmlformats-officedocument.presentationml.notesSlide+xml"/>
  <Override PartName="/ppt/presProps.xml" ContentType="application/vnd.openxmlformats-officedocument.presentationml.presProps+xml"/>
  <Override PartName="/ppt/slideLayouts/slideLayout31.xml" ContentType="application/vnd.openxmlformats-officedocument.presentationml.slideLayout+xml"/>
  <Override PartName="/ppt/theme/theme5.xml" ContentType="application/vnd.openxmlformats-officedocument.theme+xml"/>
  <Override PartName="/ppt/slideLayouts/slideLayout14.xml" ContentType="application/vnd.openxmlformats-officedocument.presentationml.slideLayout+xml"/>
  <Override PartName="/ppt/slideLayouts/slideLayout40.xml" ContentType="application/vnd.openxmlformats-officedocument.presentationml.slideLayout+xml"/>
  <Override PartName="/ppt/slideLayouts/slideLayout23.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slideLayouts/slideLayout37.xml" ContentType="application/vnd.openxmlformats-officedocument.presentationml.slideLayout+xml"/>
  <Override PartName="/ppt/notesSlides/notesSlide5.xml" ContentType="application/vnd.openxmlformats-officedocument.presentationml.notesSlide+xml"/>
  <Override PartName="/ppt/slideLayouts/slideLayout30.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29.xml" ContentType="application/vnd.openxmlformats-officedocument.presentationml.slideLayout+xml"/>
  <Override PartName="/ppt/slides/slide9.xml" ContentType="application/vnd.openxmlformats-officedocument.presentationml.slide+xml"/>
  <Override PartName="/ppt/slideLayouts/slideLayout9.xml" ContentType="application/vnd.openxmlformats-officedocument.presentationml.slideLayout+xml"/>
  <Override PartName="/ppt/slideLayouts/slideLayout22.xml" ContentType="application/vnd.openxmlformats-officedocument.presentationml.slideLayout+xml"/>
  <Override PartName="/ppt/slides/slide2.xml" ContentType="application/vnd.openxmlformats-officedocument.presentationml.slide+xml"/>
  <Override PartName="/ppt/slideLayouts/slideLayout2.xml" ContentType="application/vnd.openxmlformats-officedocument.presentationml.slideLayout+xml"/>
  <Override PartName="/ppt/slides/slide10.xml" ContentType="application/vnd.openxmlformats-officedocument.presentationml.slide+xml"/>
  <Override PartName="/docProps/app.xml" ContentType="application/vnd.openxmlformats-officedocument.extended-properties+xml"/>
  <Override PartName="/ppt/slideLayouts/slideLayout36.xml" ContentType="application/vnd.openxmlformats-officedocument.presentationml.slideLayout+xml"/>
  <Override PartName="/ppt/notesSlides/notesSlide4.xml" ContentType="application/vnd.openxmlformats-officedocument.presentationml.notesSlide+xml"/>
  <Override PartName="/ppt/slideLayouts/slideLayout19.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28.xml" ContentType="application/vnd.openxmlformats-officedocument.presentationml.slideLayout+xml"/>
  <Override PartName="/ppt/slides/slide8.xml" ContentType="application/vnd.openxmlformats-officedocument.presentationml.slide+xml"/>
  <Override PartName="/ppt/slideLayouts/slideLayout8.xml" ContentType="application/vnd.openxmlformats-officedocument.presentationml.slideLayout+xml"/>
  <Override PartName="/ppt/slideLayouts/slideLayout21.xml" ContentType="application/vnd.openxmlformats-officedocument.presentationml.slideLayout+xml"/>
  <Override PartName="/ppt/slides/slide1.xml" ContentType="application/vnd.openxmlformats-officedocument.presentationml.slide+xml"/>
  <Override PartName="/ppt/slideLayouts/slideLayout1.xml" ContentType="application/vnd.openxmlformats-officedocument.presentationml.slideLayout+xml"/>
  <Override PartName="/ppt/slideMasters/slideMaster4.xml" ContentType="application/vnd.openxmlformats-officedocument.presentationml.slideMaster+xml"/>
  <Default Extension="jpeg" ContentType="image/jpeg"/>
  <Override PartName="/ppt/viewProps.xml" ContentType="application/vnd.openxmlformats-officedocument.presentationml.viewProps+xml"/>
  <Override PartName="/ppt/slideLayouts/slideLayout35.xml" ContentType="application/vnd.openxmlformats-officedocument.presentationml.slideLayout+xml"/>
  <Override PartName="/ppt/notesSlides/notesSlide3.xml" ContentType="application/vnd.openxmlformats-officedocument.presentationml.notes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44.xml" ContentType="application/vnd.openxmlformats-officedocument.presentationml.slideLayout+xml"/>
  <Override PartName="/ppt/slideLayouts/slideLayout11.xml" ContentType="application/vnd.openxmlformats-officedocument.presentationml.slideLayout+xml"/>
  <Override PartName="/ppt/slideLayouts/slideLayout27.xml" ContentType="application/vnd.openxmlformats-officedocument.presentationml.slideLayout+xml"/>
  <Override PartName="/ppt/slides/slide7.xml" ContentType="application/vnd.openxmlformats-officedocument.presentationml.slide+xml"/>
  <Override PartName="/ppt/slideLayouts/slideLayout7.xml" ContentType="application/vnd.openxmlformats-officedocument.presentationml.slideLayout+xml"/>
  <Override PartName="/ppt/slideLayouts/slideLayout20.xml" ContentType="application/vnd.openxmlformats-officedocument.presentationml.slideLayout+xml"/>
  <Override PartName="/ppt/notesMasters/notesMaster1.xml" ContentType="application/vnd.openxmlformats-officedocument.presentationml.notesMaster+xml"/>
  <Override PartName="/ppt/slideMasters/slideMaster3.xml" ContentType="application/vnd.openxmlformats-officedocument.presentationml.slideMaster+xml"/>
  <Override PartName="/ppt/slideLayouts/slideLayout34.xml" ContentType="application/vnd.openxmlformats-officedocument.presentationml.slideLayout+xml"/>
  <Override PartName="/ppt/notesSlides/notesSlide2.xml" ContentType="application/vnd.openxmlformats-officedocument.presentationml.notesSlide+xml"/>
  <Override PartName="/ppt/slideLayouts/slideLayout17.xml" ContentType="application/vnd.openxmlformats-officedocument.presentationml.slideLayout+xml"/>
  <Override PartName="/ppt/slideLayouts/slideLayout43.xml" ContentType="application/vnd.openxmlformats-officedocument.presentationml.slideLayout+xml"/>
  <Override PartName="/ppt/theme/theme1.xml" ContentType="application/vnd.openxmlformats-officedocument.theme+xml"/>
  <Override PartName="/ppt/slideLayouts/slideLayout10.xml" ContentType="application/vnd.openxmlformats-officedocument.presentationml.slideLayout+xml"/>
  <Override PartName="/ppt/presentation.xml" ContentType="application/vnd.openxmlformats-officedocument.presentationml.presentation.main+xml"/>
  <Override PartName="/ppt/slideLayouts/slideLayout26.xml" ContentType="application/vnd.openxmlformats-officedocument.presentationml.slideLayout+xml"/>
  <Override PartName="/ppt/slides/slide6.xml" ContentType="application/vnd.openxmlformats-officedocument.presentationml.slide+xml"/>
  <Default Extension="bin" ContentType="application/vnd.openxmlformats-officedocument.presentationml.printerSettings"/>
  <Override PartName="/ppt/slideLayouts/slideLayout6.xml" ContentType="application/vnd.openxmlformats-officedocument.presentationml.slideLayout+xml"/>
  <Default Extension="rels" ContentType="application/vnd.openxmlformats-package.relationshi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 id="2147483649" r:id="rId2"/>
    <p:sldMasterId id="2147483650" r:id="rId3"/>
    <p:sldMasterId id="2147483684" r:id="rId4"/>
  </p:sldMasterIdLst>
  <p:notesMasterIdLst>
    <p:notesMasterId r:id="rId19"/>
  </p:notesMasterIdLst>
  <p:handoutMasterIdLst>
    <p:handoutMasterId r:id="rId20"/>
  </p:handoutMasterIdLst>
  <p:sldIdLst>
    <p:sldId id="572" r:id="rId5"/>
    <p:sldId id="518" r:id="rId6"/>
    <p:sldId id="583" r:id="rId7"/>
    <p:sldId id="585" r:id="rId8"/>
    <p:sldId id="575" r:id="rId9"/>
    <p:sldId id="584" r:id="rId10"/>
    <p:sldId id="581" r:id="rId11"/>
    <p:sldId id="582" r:id="rId12"/>
    <p:sldId id="579" r:id="rId13"/>
    <p:sldId id="580" r:id="rId14"/>
    <p:sldId id="586" r:id="rId15"/>
    <p:sldId id="587" r:id="rId16"/>
    <p:sldId id="588" r:id="rId17"/>
    <p:sldId id="573" r:id="rId18"/>
  </p:sldIdLst>
  <p:sldSz cx="9144000" cy="6858000" type="screen4x3"/>
  <p:notesSz cx="6797675" cy="9926638"/>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mc="http://schemas.openxmlformats.org/markup-compatibility/2006" xmlns:mv="urn:schemas-microsoft-com:mac:vml" xmlns:p15="http://schemas.microsoft.com/office/powerpoint/2012/main" xmlns:p="http://schemas.openxmlformats.org/presentationml/2006/main" xmlns:r="http://schemas.openxmlformats.org/officeDocument/2006/relationships" xmlns:a="http://schemas.openxmlformats.org/drawingml/2006/main" xmlns="">
        <p15:guide id="1" orient="horz" pos="2160">
          <p15:clr>
            <a:srgbClr val="A4A3A4"/>
          </p15:clr>
        </p15:guide>
        <p15:guide id="2" pos="2880">
          <p15:clr>
            <a:srgbClr val="A4A3A4"/>
          </p15:clr>
        </p15:guide>
      </p15:sldGuideLst>
    </p:ext>
    <p:ext uri="{2D200454-40CA-4A62-9FC3-DE9A4176ACB9}">
      <p15:notesGuideLst xmlns:mc="http://schemas.openxmlformats.org/markup-compatibility/2006" xmlns:mv="urn:schemas-microsoft-com:mac:vml" xmlns:p15="http://schemas.microsoft.com/office/powerpoint/2012/main" xmlns:p="http://schemas.openxmlformats.org/presentationml/2006/main" xmlns:r="http://schemas.openxmlformats.org/officeDocument/2006/relationships" xmlns:a="http://schemas.openxmlformats.org/drawingml/2006/main" xmlns="">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8000FF"/>
    <a:srgbClr val="FF00FF"/>
    <a:srgbClr val="FF0080"/>
    <a:srgbClr val="FFCC66"/>
    <a:srgbClr val="FFFF66"/>
    <a:srgbClr val="CCFF66"/>
    <a:srgbClr val="66FF66"/>
    <a:srgbClr val="0080FF"/>
    <a:srgbClr val="000066"/>
  </p:clrMru>
  <p:extLst>
    <p:ext uri="{E76CE94A-603C-4142-B9EB-6D1370010A27}">
      <p14:discardImageEditData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mc="http://schemas.openxmlformats.org/markup-compatibility/2006" xmlns:mv="urn:schemas-microsoft-com:mac:vml" xmlns:p15="http://schemas.microsoft.com/office/powerpoint/2012/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9745" autoAdjust="0"/>
    <p:restoredTop sz="94394" autoAdjust="0"/>
  </p:normalViewPr>
  <p:slideViewPr>
    <p:cSldViewPr>
      <p:cViewPr varScale="1">
        <p:scale>
          <a:sx n="112" d="100"/>
          <a:sy n="112" d="100"/>
        </p:scale>
        <p:origin x="-584" y="-120"/>
      </p:cViewPr>
      <p:guideLst>
        <p:guide orient="horz" pos="2160"/>
        <p:guide pos="2880"/>
      </p:guideLst>
    </p:cSldViewPr>
  </p:slideViewPr>
  <p:outlineViewPr>
    <p:cViewPr>
      <p:scale>
        <a:sx n="33" d="100"/>
        <a:sy n="33" d="100"/>
      </p:scale>
      <p:origin x="0" y="-7344"/>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93" d="100"/>
          <a:sy n="93" d="100"/>
        </p:scale>
        <p:origin x="-2792" y="-112"/>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handoutMaster" Target="handoutMasters/handout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862" cy="497333"/>
          </a:xfrm>
          <a:prstGeom prst="rect">
            <a:avLst/>
          </a:prstGeom>
        </p:spPr>
        <p:txBody>
          <a:bodyPr vert="horz" lIns="88221" tIns="44111" rIns="88221" bIns="44111" rtlCol="0"/>
          <a:lstStyle>
            <a:lvl1pPr algn="l">
              <a:defRPr sz="1200"/>
            </a:lvl1pPr>
          </a:lstStyle>
          <a:p>
            <a:endParaRPr lang="en-GB"/>
          </a:p>
        </p:txBody>
      </p:sp>
      <p:sp>
        <p:nvSpPr>
          <p:cNvPr id="3" name="Date Placeholder 2"/>
          <p:cNvSpPr>
            <a:spLocks noGrp="1"/>
          </p:cNvSpPr>
          <p:nvPr>
            <p:ph type="dt" sz="quarter" idx="1"/>
          </p:nvPr>
        </p:nvSpPr>
        <p:spPr>
          <a:xfrm>
            <a:off x="3850294" y="1"/>
            <a:ext cx="2945862" cy="497333"/>
          </a:xfrm>
          <a:prstGeom prst="rect">
            <a:avLst/>
          </a:prstGeom>
        </p:spPr>
        <p:txBody>
          <a:bodyPr vert="horz" lIns="88221" tIns="44111" rIns="88221" bIns="44111" rtlCol="0"/>
          <a:lstStyle>
            <a:lvl1pPr algn="r">
              <a:defRPr sz="1200"/>
            </a:lvl1pPr>
          </a:lstStyle>
          <a:p>
            <a:fld id="{546E9F46-F70B-4A44-997F-EAA4B810ADA4}" type="datetimeFigureOut">
              <a:rPr lang="en-GB" smtClean="0"/>
              <a:pPr/>
              <a:t>12/1/16</a:t>
            </a:fld>
            <a:endParaRPr lang="en-GB"/>
          </a:p>
        </p:txBody>
      </p:sp>
      <p:sp>
        <p:nvSpPr>
          <p:cNvPr id="4" name="Footer Placeholder 3"/>
          <p:cNvSpPr>
            <a:spLocks noGrp="1"/>
          </p:cNvSpPr>
          <p:nvPr>
            <p:ph type="ftr" sz="quarter" idx="2"/>
          </p:nvPr>
        </p:nvSpPr>
        <p:spPr>
          <a:xfrm>
            <a:off x="0" y="9429305"/>
            <a:ext cx="2945862" cy="497333"/>
          </a:xfrm>
          <a:prstGeom prst="rect">
            <a:avLst/>
          </a:prstGeom>
        </p:spPr>
        <p:txBody>
          <a:bodyPr vert="horz" lIns="88221" tIns="44111" rIns="88221" bIns="44111" rtlCol="0" anchor="b"/>
          <a:lstStyle>
            <a:lvl1pPr algn="l">
              <a:defRPr sz="1200"/>
            </a:lvl1pPr>
          </a:lstStyle>
          <a:p>
            <a:endParaRPr lang="en-GB"/>
          </a:p>
        </p:txBody>
      </p:sp>
      <p:sp>
        <p:nvSpPr>
          <p:cNvPr id="5" name="Slide Number Placeholder 4"/>
          <p:cNvSpPr>
            <a:spLocks noGrp="1"/>
          </p:cNvSpPr>
          <p:nvPr>
            <p:ph type="sldNum" sz="quarter" idx="3"/>
          </p:nvPr>
        </p:nvSpPr>
        <p:spPr>
          <a:xfrm>
            <a:off x="3850294" y="9429305"/>
            <a:ext cx="2945862" cy="497333"/>
          </a:xfrm>
          <a:prstGeom prst="rect">
            <a:avLst/>
          </a:prstGeom>
        </p:spPr>
        <p:txBody>
          <a:bodyPr vert="horz" lIns="88221" tIns="44111" rIns="88221" bIns="44111" rtlCol="0" anchor="b"/>
          <a:lstStyle>
            <a:lvl1pPr algn="r">
              <a:defRPr sz="1200"/>
            </a:lvl1pPr>
          </a:lstStyle>
          <a:p>
            <a:fld id="{08FEAF48-283A-4465-8F5B-DB7642B78E77}" type="slidenum">
              <a:rPr lang="en-GB" smtClean="0"/>
              <a:pPr/>
              <a:t>‹#›</a:t>
            </a:fld>
            <a:endParaRPr lang="en-GB"/>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0957239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1"/>
            <a:ext cx="2945659" cy="496332"/>
          </a:xfrm>
          <a:prstGeom prst="rect">
            <a:avLst/>
          </a:prstGeom>
          <a:noFill/>
          <a:ln w="9525">
            <a:noFill/>
            <a:miter lim="800000"/>
            <a:headEnd/>
            <a:tailEnd/>
          </a:ln>
          <a:effectLst/>
        </p:spPr>
        <p:txBody>
          <a:bodyPr vert="horz" wrap="square" lIns="95562" tIns="47781" rIns="95562" bIns="47781" numCol="1" anchor="t" anchorCtr="0" compatLnSpc="1">
            <a:prstTxWarp prst="textNoShape">
              <a:avLst/>
            </a:prstTxWarp>
          </a:bodyPr>
          <a:lstStyle>
            <a:lvl1pPr>
              <a:defRPr sz="1300">
                <a:cs typeface="+mn-cs"/>
              </a:defRPr>
            </a:lvl1pPr>
          </a:lstStyle>
          <a:p>
            <a:pPr>
              <a:defRPr/>
            </a:pPr>
            <a:endParaRPr lang="en-GB"/>
          </a:p>
        </p:txBody>
      </p:sp>
      <p:sp>
        <p:nvSpPr>
          <p:cNvPr id="16387" name="Rectangle 3"/>
          <p:cNvSpPr>
            <a:spLocks noGrp="1" noChangeArrowheads="1"/>
          </p:cNvSpPr>
          <p:nvPr>
            <p:ph type="dt" idx="1"/>
          </p:nvPr>
        </p:nvSpPr>
        <p:spPr bwMode="auto">
          <a:xfrm>
            <a:off x="3850443" y="1"/>
            <a:ext cx="2945659" cy="496332"/>
          </a:xfrm>
          <a:prstGeom prst="rect">
            <a:avLst/>
          </a:prstGeom>
          <a:noFill/>
          <a:ln w="9525">
            <a:noFill/>
            <a:miter lim="800000"/>
            <a:headEnd/>
            <a:tailEnd/>
          </a:ln>
          <a:effectLst/>
        </p:spPr>
        <p:txBody>
          <a:bodyPr vert="horz" wrap="square" lIns="95562" tIns="47781" rIns="95562" bIns="47781" numCol="1" anchor="t" anchorCtr="0" compatLnSpc="1">
            <a:prstTxWarp prst="textNoShape">
              <a:avLst/>
            </a:prstTxWarp>
          </a:bodyPr>
          <a:lstStyle>
            <a:lvl1pPr algn="r">
              <a:defRPr sz="1300">
                <a:cs typeface="+mn-cs"/>
              </a:defRPr>
            </a:lvl1pPr>
          </a:lstStyle>
          <a:p>
            <a:pPr>
              <a:defRPr/>
            </a:pPr>
            <a:endParaRPr lang="en-GB"/>
          </a:p>
        </p:txBody>
      </p:sp>
      <p:sp>
        <p:nvSpPr>
          <p:cNvPr id="37892"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16389" name="Rectangle 5"/>
          <p:cNvSpPr>
            <a:spLocks noGrp="1" noChangeArrowheads="1"/>
          </p:cNvSpPr>
          <p:nvPr>
            <p:ph type="body" sz="quarter" idx="3"/>
          </p:nvPr>
        </p:nvSpPr>
        <p:spPr bwMode="auto">
          <a:xfrm>
            <a:off x="679768" y="4715153"/>
            <a:ext cx="5438140" cy="4466987"/>
          </a:xfrm>
          <a:prstGeom prst="rect">
            <a:avLst/>
          </a:prstGeom>
          <a:noFill/>
          <a:ln w="9525">
            <a:noFill/>
            <a:miter lim="800000"/>
            <a:headEnd/>
            <a:tailEnd/>
          </a:ln>
          <a:effectLst/>
        </p:spPr>
        <p:txBody>
          <a:bodyPr vert="horz" wrap="square" lIns="95562" tIns="47781" rIns="95562" bIns="47781"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6390" name="Rectangle 6"/>
          <p:cNvSpPr>
            <a:spLocks noGrp="1" noChangeArrowheads="1"/>
          </p:cNvSpPr>
          <p:nvPr>
            <p:ph type="ftr" sz="quarter" idx="4"/>
          </p:nvPr>
        </p:nvSpPr>
        <p:spPr bwMode="auto">
          <a:xfrm>
            <a:off x="0" y="9428584"/>
            <a:ext cx="2945659" cy="496332"/>
          </a:xfrm>
          <a:prstGeom prst="rect">
            <a:avLst/>
          </a:prstGeom>
          <a:noFill/>
          <a:ln w="9525">
            <a:noFill/>
            <a:miter lim="800000"/>
            <a:headEnd/>
            <a:tailEnd/>
          </a:ln>
          <a:effectLst/>
        </p:spPr>
        <p:txBody>
          <a:bodyPr vert="horz" wrap="square" lIns="95562" tIns="47781" rIns="95562" bIns="47781" numCol="1" anchor="b" anchorCtr="0" compatLnSpc="1">
            <a:prstTxWarp prst="textNoShape">
              <a:avLst/>
            </a:prstTxWarp>
          </a:bodyPr>
          <a:lstStyle>
            <a:lvl1pPr>
              <a:defRPr sz="1300">
                <a:cs typeface="+mn-cs"/>
              </a:defRPr>
            </a:lvl1pPr>
          </a:lstStyle>
          <a:p>
            <a:pPr>
              <a:defRPr/>
            </a:pPr>
            <a:endParaRPr lang="en-GB"/>
          </a:p>
        </p:txBody>
      </p:sp>
      <p:sp>
        <p:nvSpPr>
          <p:cNvPr id="16391" name="Rectangle 7"/>
          <p:cNvSpPr>
            <a:spLocks noGrp="1" noChangeArrowheads="1"/>
          </p:cNvSpPr>
          <p:nvPr>
            <p:ph type="sldNum" sz="quarter" idx="5"/>
          </p:nvPr>
        </p:nvSpPr>
        <p:spPr bwMode="auto">
          <a:xfrm>
            <a:off x="3850443" y="9428584"/>
            <a:ext cx="2945659" cy="496332"/>
          </a:xfrm>
          <a:prstGeom prst="rect">
            <a:avLst/>
          </a:prstGeom>
          <a:noFill/>
          <a:ln w="9525">
            <a:noFill/>
            <a:miter lim="800000"/>
            <a:headEnd/>
            <a:tailEnd/>
          </a:ln>
          <a:effectLst/>
        </p:spPr>
        <p:txBody>
          <a:bodyPr vert="horz" wrap="square" lIns="95562" tIns="47781" rIns="95562" bIns="47781" numCol="1" anchor="b" anchorCtr="0" compatLnSpc="1">
            <a:prstTxWarp prst="textNoShape">
              <a:avLst/>
            </a:prstTxWarp>
          </a:bodyPr>
          <a:lstStyle>
            <a:lvl1pPr algn="r">
              <a:defRPr sz="1300">
                <a:cs typeface="+mn-cs"/>
              </a:defRPr>
            </a:lvl1pPr>
          </a:lstStyle>
          <a:p>
            <a:pPr>
              <a:defRPr/>
            </a:pPr>
            <a:fld id="{B8C5989D-EE5C-4E36-B5F1-933DCEE19DCA}" type="slidenum">
              <a:rPr lang="en-GB"/>
              <a:pPr>
                <a:defRPr/>
              </a:pPr>
              <a:t>‹#›</a:t>
            </a:fld>
            <a:endParaRPr lang="en-GB"/>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3364564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en-US" altLang="en-US" smtClean="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796733402"/>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en-US" altLang="en-US" smtClean="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728166639"/>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en-US" altLang="en-US" smtClean="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728166639"/>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p:spPr>
        <p:txBody>
          <a:bodyPr/>
          <a:lstStyle/>
          <a:p>
            <a:fld id="{DFDD9D1F-33F6-4CAB-9B1C-0148EEDBD546}" type="slidenum">
              <a:rPr lang="en-GB" smtClean="0">
                <a:cs typeface="Arial" charset="0"/>
              </a:rPr>
              <a:pPr/>
              <a:t>4</a:t>
            </a:fld>
            <a:endParaRPr lang="en-GB" smtClean="0">
              <a:cs typeface="Arial" charset="0"/>
            </a:endParaRPr>
          </a:p>
        </p:txBody>
      </p:sp>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pPr defTabSz="457200" eaLnBrk="1" hangingPunct="1">
              <a:spcBef>
                <a:spcPct val="0"/>
              </a:spcBef>
            </a:pPr>
            <a:r>
              <a:rPr lang="en-US" smtClean="0"/>
              <a:t>Lifestyle related long term conditions</a:t>
            </a:r>
          </a:p>
        </p:txBody>
      </p:sp>
      <p:sp>
        <p:nvSpPr>
          <p:cNvPr id="75780" name="Slide Number Placeholder 3"/>
          <p:cNvSpPr txBox="1">
            <a:spLocks noGrp="1"/>
          </p:cNvSpPr>
          <p:nvPr/>
        </p:nvSpPr>
        <p:spPr bwMode="auto">
          <a:xfrm>
            <a:off x="3850443" y="9428583"/>
            <a:ext cx="2945659" cy="496332"/>
          </a:xfrm>
          <a:prstGeom prst="rect">
            <a:avLst/>
          </a:prstGeom>
          <a:noFill/>
          <a:ln w="9525">
            <a:noFill/>
            <a:miter lim="800000"/>
            <a:headEnd/>
            <a:tailEnd/>
          </a:ln>
        </p:spPr>
        <p:txBody>
          <a:bodyPr anchor="b"/>
          <a:lstStyle/>
          <a:p>
            <a:pPr algn="r"/>
            <a:fld id="{876534CD-7E55-4E8D-87D3-213B521A431B}" type="slidenum">
              <a:rPr lang="en-US" sz="1200">
                <a:ea typeface="ＭＳ Ｐゴシック" pitchFamily="34" charset="-128"/>
              </a:rPr>
              <a:pPr algn="r"/>
              <a:t>4</a:t>
            </a:fld>
            <a:endParaRPr lang="en-US" sz="1200">
              <a:ea typeface="ＭＳ Ｐゴシック" pitchFamily="34" charset="-128"/>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26150807"/>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p:spPr>
        <p:txBody>
          <a:bodyPr/>
          <a:lstStyle/>
          <a:p>
            <a:fld id="{DFDD9D1F-33F6-4CAB-9B1C-0148EEDBD546}" type="slidenum">
              <a:rPr lang="en-GB" smtClean="0">
                <a:cs typeface="Arial" charset="0"/>
              </a:rPr>
              <a:pPr/>
              <a:t>5</a:t>
            </a:fld>
            <a:endParaRPr lang="en-GB" smtClean="0">
              <a:cs typeface="Arial" charset="0"/>
            </a:endParaRPr>
          </a:p>
        </p:txBody>
      </p:sp>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pPr defTabSz="457200" eaLnBrk="1" hangingPunct="1">
              <a:spcBef>
                <a:spcPct val="0"/>
              </a:spcBef>
            </a:pPr>
            <a:r>
              <a:rPr lang="en-US" smtClean="0"/>
              <a:t>Lifestyle related long term conditions</a:t>
            </a:r>
          </a:p>
        </p:txBody>
      </p:sp>
      <p:sp>
        <p:nvSpPr>
          <p:cNvPr id="75780" name="Slide Number Placeholder 3"/>
          <p:cNvSpPr txBox="1">
            <a:spLocks noGrp="1"/>
          </p:cNvSpPr>
          <p:nvPr/>
        </p:nvSpPr>
        <p:spPr bwMode="auto">
          <a:xfrm>
            <a:off x="3850443" y="9428583"/>
            <a:ext cx="2945659" cy="496332"/>
          </a:xfrm>
          <a:prstGeom prst="rect">
            <a:avLst/>
          </a:prstGeom>
          <a:noFill/>
          <a:ln w="9525">
            <a:noFill/>
            <a:miter lim="800000"/>
            <a:headEnd/>
            <a:tailEnd/>
          </a:ln>
        </p:spPr>
        <p:txBody>
          <a:bodyPr anchor="b"/>
          <a:lstStyle/>
          <a:p>
            <a:pPr algn="r"/>
            <a:fld id="{876534CD-7E55-4E8D-87D3-213B521A431B}" type="slidenum">
              <a:rPr lang="en-US" sz="1200">
                <a:ea typeface="ＭＳ Ｐゴシック" pitchFamily="34" charset="-128"/>
              </a:rPr>
              <a:pPr algn="r"/>
              <a:t>5</a:t>
            </a:fld>
            <a:endParaRPr lang="en-US" sz="1200">
              <a:ea typeface="ＭＳ Ｐゴシック" pitchFamily="34" charset="-128"/>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26150807"/>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p:spPr>
        <p:txBody>
          <a:bodyPr/>
          <a:lstStyle/>
          <a:p>
            <a:fld id="{DFDD9D1F-33F6-4CAB-9B1C-0148EEDBD546}" type="slidenum">
              <a:rPr lang="en-GB" smtClean="0">
                <a:cs typeface="Arial" charset="0"/>
              </a:rPr>
              <a:pPr/>
              <a:t>6</a:t>
            </a:fld>
            <a:endParaRPr lang="en-GB" smtClean="0">
              <a:cs typeface="Arial" charset="0"/>
            </a:endParaRPr>
          </a:p>
        </p:txBody>
      </p:sp>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pPr defTabSz="457200" eaLnBrk="1" hangingPunct="1">
              <a:spcBef>
                <a:spcPct val="0"/>
              </a:spcBef>
            </a:pPr>
            <a:r>
              <a:rPr lang="en-US" smtClean="0"/>
              <a:t>Lifestyle related long term conditions</a:t>
            </a:r>
          </a:p>
        </p:txBody>
      </p:sp>
      <p:sp>
        <p:nvSpPr>
          <p:cNvPr id="75780" name="Slide Number Placeholder 3"/>
          <p:cNvSpPr txBox="1">
            <a:spLocks noGrp="1"/>
          </p:cNvSpPr>
          <p:nvPr/>
        </p:nvSpPr>
        <p:spPr bwMode="auto">
          <a:xfrm>
            <a:off x="3850443" y="9428583"/>
            <a:ext cx="2945659" cy="496332"/>
          </a:xfrm>
          <a:prstGeom prst="rect">
            <a:avLst/>
          </a:prstGeom>
          <a:noFill/>
          <a:ln w="9525">
            <a:noFill/>
            <a:miter lim="800000"/>
            <a:headEnd/>
            <a:tailEnd/>
          </a:ln>
        </p:spPr>
        <p:txBody>
          <a:bodyPr anchor="b"/>
          <a:lstStyle/>
          <a:p>
            <a:pPr algn="r"/>
            <a:fld id="{876534CD-7E55-4E8D-87D3-213B521A431B}" type="slidenum">
              <a:rPr lang="en-US" sz="1200">
                <a:ea typeface="ＭＳ Ｐゴシック" pitchFamily="34" charset="-128"/>
              </a:rPr>
              <a:pPr algn="r"/>
              <a:t>6</a:t>
            </a:fld>
            <a:endParaRPr lang="en-US" sz="1200">
              <a:ea typeface="ＭＳ Ｐゴシック" pitchFamily="34" charset="-128"/>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26150807"/>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en-US" altLang="en-US" smtClean="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728166639"/>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en-US" altLang="en-US" smtClean="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728166639"/>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9922" name="Rectangle 2"/>
          <p:cNvSpPr>
            <a:spLocks noGrp="1" noRot="1" noChangeAspect="1" noTextEdit="1"/>
          </p:cNvSpPr>
          <p:nvPr>
            <p:ph type="sldImg"/>
          </p:nvPr>
        </p:nvSpPr>
        <p:spPr>
          <a:xfrm>
            <a:off x="917575" y="744538"/>
            <a:ext cx="4962525" cy="3722687"/>
          </a:xfrm>
          <a:ln/>
        </p:spPr>
      </p:sp>
      <p:sp>
        <p:nvSpPr>
          <p:cNvPr id="209923" name="Rectangle 3"/>
          <p:cNvSpPr>
            <a:spLocks noGrp="1"/>
          </p:cNvSpPr>
          <p:nvPr>
            <p:ph type="body" idx="1"/>
          </p:nvPr>
        </p:nvSpPr>
        <p:spPr/>
        <p:txBody>
          <a:bodyPr/>
          <a:lstStyle/>
          <a:p>
            <a:r>
              <a:rPr lang="en-US" dirty="0" smtClean="0"/>
              <a:t>Co-morbidities helped by LW course</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7405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097228290"/>
      </p:ext>
    </p:extLst>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762962350"/>
      </p:ext>
    </p:extLst>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113459825"/>
      </p:ext>
    </p:extLst>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853173037"/>
      </p:ext>
    </p:extLst>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119781500"/>
      </p:ext>
    </p:extLst>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084195526"/>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768761373"/>
      </p:ext>
    </p:extLst>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945952187"/>
      </p:ext>
    </p:extLst>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120781060"/>
      </p:ext>
    </p:extLst>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867887299"/>
      </p:ext>
    </p:extLst>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7904766"/>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2.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3.png"/><Relationship Id="rId14" Type="http://schemas.openxmlformats.org/officeDocument/2006/relationships/image" Target="../media/image4.jpe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pic>
        <p:nvPicPr>
          <p:cNvPr id="1026" name="Picture 11" descr="strip2!"/>
          <p:cNvPicPr>
            <a:picLocks noChangeAspect="1" noChangeArrowheads="1"/>
          </p:cNvPicPr>
          <p:nvPr userDrawn="1"/>
        </p:nvPicPr>
        <p:blipFill>
          <a:blip r:embed="rId13" cstate="print"/>
          <a:srcRect/>
          <a:stretch>
            <a:fillRect/>
          </a:stretch>
        </p:blipFill>
        <p:spPr bwMode="auto">
          <a:xfrm>
            <a:off x="0" y="5599113"/>
            <a:ext cx="9144000" cy="1258887"/>
          </a:xfrm>
          <a:prstGeom prst="rect">
            <a:avLst/>
          </a:prstGeom>
          <a:noFill/>
          <a:ln w="9525">
            <a:noFill/>
            <a:miter lim="800000"/>
            <a:headEnd/>
            <a:tailEnd/>
          </a:ln>
        </p:spPr>
      </p:pic>
      <p:pic>
        <p:nvPicPr>
          <p:cNvPr id="1027" name="Picture 13" descr="Main logo PP resizing"/>
          <p:cNvPicPr>
            <a:picLocks noChangeAspect="1" noChangeArrowheads="1"/>
          </p:cNvPicPr>
          <p:nvPr userDrawn="1"/>
        </p:nvPicPr>
        <p:blipFill>
          <a:blip r:embed="rId14" cstate="email">
            <a:clrChange>
              <a:clrFrom>
                <a:srgbClr val="FDFDFD"/>
              </a:clrFrom>
              <a:clrTo>
                <a:srgbClr val="FDFDFD">
                  <a:alpha val="0"/>
                </a:srgbClr>
              </a:clrTo>
            </a:clrChange>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6588125" y="0"/>
            <a:ext cx="2555875" cy="1916113"/>
          </a:xfrm>
          <a:prstGeom prst="rect">
            <a:avLst/>
          </a:prstGeom>
          <a:noFill/>
          <a:ln w="9525">
            <a:noFill/>
            <a:miter lim="800000"/>
            <a:headEnd/>
            <a:tailEnd/>
          </a:ln>
        </p:spPr>
      </p:pic>
      <p:sp>
        <p:nvSpPr>
          <p:cNvPr id="1039" name="Text Box 15"/>
          <p:cNvSpPr txBox="1">
            <a:spLocks noChangeArrowheads="1"/>
          </p:cNvSpPr>
          <p:nvPr userDrawn="1"/>
        </p:nvSpPr>
        <p:spPr bwMode="auto">
          <a:xfrm>
            <a:off x="684213" y="1844675"/>
            <a:ext cx="7775575" cy="366713"/>
          </a:xfrm>
          <a:prstGeom prst="rect">
            <a:avLst/>
          </a:prstGeom>
          <a:noFill/>
          <a:ln w="9525">
            <a:noFill/>
            <a:miter lim="800000"/>
            <a:headEnd/>
            <a:tailEnd/>
          </a:ln>
          <a:effectLst/>
        </p:spPr>
        <p:txBody>
          <a:bodyPr>
            <a:spAutoFit/>
          </a:bodyPr>
          <a:lstStyle/>
          <a:p>
            <a:pPr>
              <a:spcBef>
                <a:spcPct val="50000"/>
              </a:spcBef>
              <a:defRPr/>
            </a:pPr>
            <a:endParaRPr lang="en-US">
              <a:cs typeface="+mn-cs"/>
            </a:endParaRP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pic>
        <p:nvPicPr>
          <p:cNvPr id="13314" name="Picture 7" descr="Main logo PP resizing"/>
          <p:cNvPicPr>
            <a:picLocks noChangeAspect="1" noChangeArrowheads="1"/>
          </p:cNvPicPr>
          <p:nvPr userDrawn="1"/>
        </p:nvPicPr>
        <p:blipFill>
          <a:blip r:embed="rId13" cstate="email">
            <a:clrChange>
              <a:clrFrom>
                <a:srgbClr val="FDFDFD"/>
              </a:clrFrom>
              <a:clrTo>
                <a:srgbClr val="FDFDFD">
                  <a:alpha val="0"/>
                </a:srgbClr>
              </a:clrTo>
            </a:clrChange>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6588125" y="0"/>
            <a:ext cx="2555875" cy="19161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1028" name="Text Box 15"/>
          <p:cNvSpPr txBox="1">
            <a:spLocks noChangeArrowheads="1"/>
          </p:cNvSpPr>
          <p:nvPr userDrawn="1"/>
        </p:nvSpPr>
        <p:spPr bwMode="auto">
          <a:xfrm>
            <a:off x="684213" y="1844675"/>
            <a:ext cx="7775575" cy="366713"/>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mtClean="0">
              <a:solidFill>
                <a:srgbClr val="000000"/>
              </a:solidFill>
              <a:cs typeface="+mn-cs"/>
            </a:endParaRPr>
          </a:p>
        </p:txBody>
      </p:sp>
      <p:pic>
        <p:nvPicPr>
          <p:cNvPr id="1027" name="Picture 1" descr="PBUK logo_cmyk.png"/>
          <p:cNvPicPr>
            <a:picLocks noChangeAspect="1"/>
          </p:cNvPicPr>
          <p:nvPr userDrawn="1"/>
        </p:nvPicPr>
        <p:blipFill>
          <a:blip r:embed="rId13" cstate="email">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6453188" y="404813"/>
            <a:ext cx="2200275" cy="93662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2" name="Picture 2" descr="swish.jpg"/>
          <p:cNvPicPr>
            <a:picLocks noChangeAspect="1"/>
          </p:cNvPicPr>
          <p:nvPr userDrawn="1"/>
        </p:nvPicPr>
        <p:blipFill>
          <a:blip r:embed="rId14" cstate="email">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0" y="5594350"/>
            <a:ext cx="9144000" cy="12700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13302959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1.xml"/><Relationship Id="rId3"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14.xml.rels><?xml version="1.0" encoding="UTF-8" standalone="yes"?>
<Relationships xmlns="http://schemas.openxmlformats.org/package/2006/relationships"><Relationship Id="rId1" Type="http://schemas.openxmlformats.org/officeDocument/2006/relationships/video" Target="file://localhost/Users/catzollman/Dropbox/PBCC/presentations/A.%20Intro%20To%20Penny%20Brohn.mp4" TargetMode="External"/><Relationship Id="rId2" Type="http://schemas.openxmlformats.org/officeDocument/2006/relationships/slideLayout" Target="../slideLayouts/slideLayout24.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2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2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4.xml"/><Relationship Id="rId3"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1" Type="http://schemas.openxmlformats.org/officeDocument/2006/relationships/slideLayout" Target="../slideLayouts/slideLayout29.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9.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2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2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0" y="44624"/>
            <a:ext cx="9108504" cy="1656184"/>
          </a:xfrm>
          <a:prstGeom prst="rect">
            <a:avLst/>
          </a:prstGeom>
        </p:spPr>
        <p:txBody>
          <a:bodyPr anchor="t"/>
          <a:lstStyle/>
          <a:p>
            <a:pPr eaLnBrk="1" hangingPunct="1"/>
            <a:r>
              <a:rPr lang="en-GB" altLang="en-US" sz="2800" b="1" dirty="0" smtClean="0">
                <a:solidFill>
                  <a:srgbClr val="850D70"/>
                </a:solidFill>
              </a:rPr>
              <a:t/>
            </a:r>
            <a:br>
              <a:rPr lang="en-GB" altLang="en-US" sz="2800" b="1" dirty="0" smtClean="0">
                <a:solidFill>
                  <a:srgbClr val="850D70"/>
                </a:solidFill>
              </a:rPr>
            </a:br>
            <a:endParaRPr lang="en-GB" altLang="en-US" sz="3600" dirty="0" smtClean="0">
              <a:solidFill>
                <a:srgbClr val="78278B"/>
              </a:solidFill>
              <a:latin typeface="Arial" panose="020B0604020202020204" pitchFamily="34" charset="0"/>
              <a:cs typeface="Arial" panose="020B0604020202020204" pitchFamily="34" charset="0"/>
            </a:endParaRPr>
          </a:p>
        </p:txBody>
      </p:sp>
      <p:sp>
        <p:nvSpPr>
          <p:cNvPr id="3" name="Rectangle 2"/>
          <p:cNvSpPr/>
          <p:nvPr/>
        </p:nvSpPr>
        <p:spPr>
          <a:xfrm>
            <a:off x="457200" y="2132856"/>
            <a:ext cx="8305800" cy="3416320"/>
          </a:xfrm>
          <a:prstGeom prst="rect">
            <a:avLst/>
          </a:prstGeom>
        </p:spPr>
        <p:txBody>
          <a:bodyPr wrap="square">
            <a:spAutoFit/>
          </a:bodyPr>
          <a:lstStyle/>
          <a:p>
            <a:pPr algn="ctr" eaLnBrk="0" hangingPunct="0"/>
            <a:r>
              <a:rPr lang="en-GB" altLang="en-US" sz="4400" b="1" dirty="0" smtClean="0">
                <a:solidFill>
                  <a:srgbClr val="78278B"/>
                </a:solidFill>
                <a:latin typeface="Arial" panose="020B0604020202020204" pitchFamily="34" charset="0"/>
                <a:ea typeface="MS PGothic" panose="020B0600070205080204" pitchFamily="34" charset="-128"/>
                <a:cs typeface="Arial" panose="020B0604020202020204" pitchFamily="34" charset="0"/>
              </a:rPr>
              <a:t>SSC in Integrative Medicine</a:t>
            </a:r>
          </a:p>
          <a:p>
            <a:pPr algn="ctr" eaLnBrk="0" hangingPunct="0"/>
            <a:r>
              <a:rPr lang="en-GB" altLang="en-US" sz="3200" b="1" dirty="0" smtClean="0">
                <a:solidFill>
                  <a:srgbClr val="78278B"/>
                </a:solidFill>
                <a:latin typeface="Arial" panose="020B0604020202020204" pitchFamily="34" charset="0"/>
                <a:ea typeface="MS PGothic" panose="020B0600070205080204" pitchFamily="34" charset="-128"/>
                <a:cs typeface="Arial" panose="020B0604020202020204" pitchFamily="34" charset="0"/>
              </a:rPr>
              <a:t>Resilience-building Whole Person Care with a focus on cancer</a:t>
            </a:r>
          </a:p>
          <a:p>
            <a:pPr algn="ctr" eaLnBrk="0" hangingPunct="0"/>
            <a:endParaRPr lang="en-GB" altLang="en-US" sz="4400" b="1" dirty="0" smtClean="0">
              <a:solidFill>
                <a:srgbClr val="78278B"/>
              </a:solidFill>
              <a:latin typeface="Arial" panose="020B0604020202020204" pitchFamily="34" charset="0"/>
              <a:ea typeface="MS PGothic" panose="020B0600070205080204" pitchFamily="34" charset="-128"/>
              <a:cs typeface="Arial" panose="020B0604020202020204" pitchFamily="34" charset="0"/>
            </a:endParaRPr>
          </a:p>
          <a:p>
            <a:pPr algn="ctr" eaLnBrk="0" hangingPunct="0"/>
            <a:r>
              <a:rPr lang="en-GB" altLang="en-US" sz="3200" b="1" dirty="0" smtClean="0">
                <a:solidFill>
                  <a:srgbClr val="78278B"/>
                </a:solidFill>
                <a:latin typeface="Arial" panose="020B0604020202020204" pitchFamily="34" charset="0"/>
                <a:ea typeface="MS PGothic" panose="020B0600070205080204" pitchFamily="34" charset="-128"/>
                <a:cs typeface="Arial" panose="020B0604020202020204" pitchFamily="34" charset="0"/>
              </a:rPr>
              <a:t>Dr Catherine Zollman</a:t>
            </a:r>
          </a:p>
          <a:p>
            <a:pPr algn="ctr" eaLnBrk="0" hangingPunct="0"/>
            <a:r>
              <a:rPr lang="en-GB" altLang="en-US" sz="3200" b="1" dirty="0" smtClean="0">
                <a:solidFill>
                  <a:srgbClr val="78278B"/>
                </a:solidFill>
                <a:latin typeface="Arial" panose="020B0604020202020204" pitchFamily="34" charset="0"/>
                <a:ea typeface="MS PGothic" panose="020B0600070205080204" pitchFamily="34" charset="-128"/>
                <a:cs typeface="Arial" panose="020B0604020202020204" pitchFamily="34" charset="0"/>
              </a:rPr>
              <a:t>Dr Duncan Still </a:t>
            </a:r>
          </a:p>
        </p:txBody>
      </p:sp>
      <p:pic>
        <p:nvPicPr>
          <p:cNvPr id="6" name="Picture 5"/>
          <p:cNvPicPr>
            <a:picLocks noChangeAspect="1"/>
          </p:cNvPicPr>
          <p:nvPr/>
        </p:nvPicPr>
        <p:blipFill>
          <a:blip r:embed="rId3" cstate="email">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5351244" y="188640"/>
            <a:ext cx="3319212" cy="1944216"/>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7467851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151554" name="Title 1"/>
          <p:cNvSpPr>
            <a:spLocks noGrp="1"/>
          </p:cNvSpPr>
          <p:nvPr>
            <p:ph type="title" idx="4294967295"/>
          </p:nvPr>
        </p:nvSpPr>
        <p:spPr bwMode="auto">
          <a:xfrm>
            <a:off x="395288" y="404813"/>
            <a:ext cx="5986462" cy="647700"/>
          </a:xfrm>
          <a:prstGeom prst="rect">
            <a:avLst/>
          </a:prstGeom>
          <a:noFill/>
          <a:ln>
            <a:miter lim="800000"/>
            <a:headEnd/>
            <a:tailEnd/>
          </a:ln>
        </p:spPr>
        <p:txBody>
          <a:bodyPr>
            <a:prstTxWarp prst="textNoShape">
              <a:avLst/>
            </a:prstTxWarp>
          </a:bodyPr>
          <a:lstStyle/>
          <a:p>
            <a:pPr algn="l"/>
            <a:r>
              <a:rPr lang="en-GB" sz="2800" b="1" dirty="0">
                <a:solidFill>
                  <a:srgbClr val="850D70"/>
                </a:solidFill>
              </a:rPr>
              <a:t>Patient</a:t>
            </a:r>
            <a:r>
              <a:rPr lang="en-GB" sz="3600" dirty="0"/>
              <a:t> </a:t>
            </a:r>
            <a:r>
              <a:rPr lang="en-GB" sz="2800" b="1" dirty="0" smtClean="0">
                <a:solidFill>
                  <a:srgbClr val="850D70"/>
                </a:solidFill>
              </a:rPr>
              <a:t>experiences</a:t>
            </a:r>
            <a:endParaRPr lang="en-GB" sz="2800" b="1" dirty="0">
              <a:solidFill>
                <a:srgbClr val="850D70"/>
              </a:solidFill>
            </a:endParaRPr>
          </a:p>
        </p:txBody>
      </p:sp>
      <p:sp>
        <p:nvSpPr>
          <p:cNvPr id="151555" name="Content Placeholder 2"/>
          <p:cNvSpPr>
            <a:spLocks noGrp="1"/>
          </p:cNvSpPr>
          <p:nvPr>
            <p:ph idx="4294967295"/>
          </p:nvPr>
        </p:nvSpPr>
        <p:spPr bwMode="auto">
          <a:xfrm>
            <a:off x="457200" y="1219200"/>
            <a:ext cx="8229600" cy="4525963"/>
          </a:xfrm>
          <a:prstGeom prst="rect">
            <a:avLst/>
          </a:prstGeom>
          <a:noFill/>
          <a:ln>
            <a:miter lim="800000"/>
            <a:headEnd/>
            <a:tailEnd/>
          </a:ln>
        </p:spPr>
        <p:txBody>
          <a:bodyPr>
            <a:prstTxWarp prst="textNoShape">
              <a:avLst/>
            </a:prstTxWarp>
          </a:bodyPr>
          <a:lstStyle/>
          <a:p>
            <a:pPr marL="0" indent="0">
              <a:buFontTx/>
              <a:buNone/>
            </a:pPr>
            <a:r>
              <a:rPr lang="en-US" sz="2000" i="1" dirty="0"/>
              <a:t>	</a:t>
            </a:r>
          </a:p>
          <a:p>
            <a:pPr marL="0" indent="0">
              <a:buFontTx/>
              <a:buNone/>
            </a:pPr>
            <a:r>
              <a:rPr lang="en-US" sz="2800" i="1" dirty="0">
                <a:solidFill>
                  <a:srgbClr val="46166B"/>
                </a:solidFill>
                <a:ea typeface="Arial" pitchFamily="-106" charset="0"/>
                <a:cs typeface="Arial" pitchFamily="-106" charset="0"/>
              </a:rPr>
              <a:t>“The Living Well course has shown me how I can help and support myself physically, emotionally and spiritually.  It has placed me on a pathway of learning and understanding and allowed me to make choices which have had a positive benefit on my health and which keep my body and mind well.…. And the best thing is, I feel amazing. </a:t>
            </a:r>
          </a:p>
          <a:p>
            <a:pPr marL="0" indent="0">
              <a:buFontTx/>
              <a:buNone/>
            </a:pPr>
            <a:r>
              <a:rPr lang="en-US" sz="2800" i="1" dirty="0">
                <a:solidFill>
                  <a:srgbClr val="46166B"/>
                </a:solidFill>
                <a:ea typeface="Arial" pitchFamily="-106" charset="0"/>
                <a:cs typeface="Arial" pitchFamily="-106" charset="0"/>
              </a:rPr>
              <a:t>Cancer has made a massive impact on my life.  So has Penny </a:t>
            </a:r>
            <a:r>
              <a:rPr lang="en-US" sz="2800" i="1" dirty="0" err="1" smtClean="0">
                <a:solidFill>
                  <a:srgbClr val="46166B"/>
                </a:solidFill>
                <a:ea typeface="Arial" pitchFamily="-106" charset="0"/>
                <a:cs typeface="Arial" pitchFamily="-106" charset="0"/>
              </a:rPr>
              <a:t>Brohn</a:t>
            </a:r>
            <a:r>
              <a:rPr lang="en-US" sz="2800" i="1" dirty="0" smtClean="0">
                <a:solidFill>
                  <a:srgbClr val="46166B"/>
                </a:solidFill>
                <a:ea typeface="Arial" pitchFamily="-106" charset="0"/>
                <a:cs typeface="Arial" pitchFamily="-106" charset="0"/>
              </a:rPr>
              <a:t>”</a:t>
            </a:r>
            <a:r>
              <a:rPr lang="en-US" sz="2800" i="1" dirty="0">
                <a:solidFill>
                  <a:srgbClr val="46166B"/>
                </a:solidFill>
                <a:ea typeface="Arial" pitchFamily="-106" charset="0"/>
                <a:cs typeface="Arial" pitchFamily="-106" charset="0"/>
              </a:rPr>
              <a:t>.</a:t>
            </a:r>
            <a:endParaRPr lang="en-US" sz="2800" i="1" dirty="0" smtClean="0">
              <a:solidFill>
                <a:srgbClr val="46166B"/>
              </a:solidFill>
              <a:ea typeface="Arial" pitchFamily="-106" charset="0"/>
              <a:cs typeface="Arial" pitchFamily="-106" charset="0"/>
            </a:endParaRPr>
          </a:p>
          <a:p>
            <a:pPr marL="0" indent="0" algn="r">
              <a:buFontTx/>
              <a:buNone/>
            </a:pPr>
            <a:r>
              <a:rPr lang="en-US" sz="2200" b="1" dirty="0" smtClean="0">
                <a:solidFill>
                  <a:srgbClr val="46166B"/>
                </a:solidFill>
                <a:ea typeface="Arial" pitchFamily="-106" charset="0"/>
                <a:cs typeface="Arial" pitchFamily="-106" charset="0"/>
              </a:rPr>
              <a:t>Living </a:t>
            </a:r>
            <a:r>
              <a:rPr lang="en-US" sz="2200" b="1" dirty="0">
                <a:solidFill>
                  <a:srgbClr val="46166B"/>
                </a:solidFill>
                <a:ea typeface="Arial" pitchFamily="-106" charset="0"/>
                <a:cs typeface="Arial" pitchFamily="-106" charset="0"/>
              </a:rPr>
              <a:t>Well participant, Hull (Jan 2013)</a:t>
            </a:r>
            <a:endParaRPr lang="en-GB" sz="2200" b="1" dirty="0">
              <a:solidFill>
                <a:srgbClr val="46166B"/>
              </a:solidFill>
              <a:ea typeface="Arial" pitchFamily="-106" charset="0"/>
              <a:cs typeface="Arial" pitchFamily="-106" charset="0"/>
            </a:endParaRPr>
          </a:p>
          <a:p>
            <a:pPr marL="0" indent="0"/>
            <a:endParaRPr lang="en-GB" sz="2400" dirty="0">
              <a:solidFill>
                <a:srgbClr val="46166B"/>
              </a:solidFill>
              <a:ea typeface="Arial" pitchFamily="-106" charset="0"/>
              <a:cs typeface="Arial" pitchFamily="-106" charset="0"/>
            </a:endParaRPr>
          </a:p>
        </p:txBody>
      </p:sp>
      <p:pic>
        <p:nvPicPr>
          <p:cNvPr id="4" name="Picture 3"/>
          <p:cNvPicPr>
            <a:picLocks noChangeAspect="1"/>
          </p:cNvPicPr>
          <p:nvPr/>
        </p:nvPicPr>
        <p:blipFill>
          <a:blip r:embed="rId2" cstate="email">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6494244" y="152400"/>
            <a:ext cx="2497356" cy="1462817"/>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151554" name="Title 1"/>
          <p:cNvSpPr>
            <a:spLocks noGrp="1"/>
          </p:cNvSpPr>
          <p:nvPr>
            <p:ph type="title" idx="4294967295"/>
          </p:nvPr>
        </p:nvSpPr>
        <p:spPr bwMode="auto">
          <a:xfrm>
            <a:off x="395288" y="404813"/>
            <a:ext cx="5986462" cy="647700"/>
          </a:xfrm>
          <a:prstGeom prst="rect">
            <a:avLst/>
          </a:prstGeom>
          <a:noFill/>
          <a:ln>
            <a:miter lim="800000"/>
            <a:headEnd/>
            <a:tailEnd/>
          </a:ln>
        </p:spPr>
        <p:txBody>
          <a:bodyPr>
            <a:prstTxWarp prst="textNoShape">
              <a:avLst/>
            </a:prstTxWarp>
          </a:bodyPr>
          <a:lstStyle/>
          <a:p>
            <a:pPr algn="l"/>
            <a:r>
              <a:rPr lang="en-GB" sz="2800" b="1" dirty="0">
                <a:solidFill>
                  <a:srgbClr val="850D70"/>
                </a:solidFill>
              </a:rPr>
              <a:t>Patient</a:t>
            </a:r>
            <a:r>
              <a:rPr lang="en-GB" sz="3600" dirty="0"/>
              <a:t> </a:t>
            </a:r>
            <a:r>
              <a:rPr lang="en-GB" sz="2800" b="1" dirty="0" smtClean="0">
                <a:solidFill>
                  <a:srgbClr val="850D70"/>
                </a:solidFill>
              </a:rPr>
              <a:t>experiences</a:t>
            </a:r>
            <a:endParaRPr lang="en-GB" sz="2800" b="1" dirty="0">
              <a:solidFill>
                <a:srgbClr val="850D70"/>
              </a:solidFill>
            </a:endParaRPr>
          </a:p>
        </p:txBody>
      </p:sp>
      <p:sp>
        <p:nvSpPr>
          <p:cNvPr id="151555" name="Content Placeholder 2"/>
          <p:cNvSpPr>
            <a:spLocks noGrp="1"/>
          </p:cNvSpPr>
          <p:nvPr>
            <p:ph idx="4294967295"/>
          </p:nvPr>
        </p:nvSpPr>
        <p:spPr bwMode="auto">
          <a:xfrm>
            <a:off x="457200" y="1219200"/>
            <a:ext cx="8229600" cy="4525963"/>
          </a:xfrm>
          <a:prstGeom prst="rect">
            <a:avLst/>
          </a:prstGeom>
          <a:noFill/>
          <a:ln>
            <a:miter lim="800000"/>
            <a:headEnd/>
            <a:tailEnd/>
          </a:ln>
        </p:spPr>
        <p:txBody>
          <a:bodyPr>
            <a:prstTxWarp prst="textNoShape">
              <a:avLst/>
            </a:prstTxWarp>
          </a:bodyPr>
          <a:lstStyle/>
          <a:p>
            <a:pPr marL="0" indent="0">
              <a:buFontTx/>
              <a:buNone/>
            </a:pPr>
            <a:r>
              <a:rPr lang="en-US" sz="2000" i="1" dirty="0"/>
              <a:t>	</a:t>
            </a:r>
            <a:endParaRPr lang="en-US" sz="2000" i="1" dirty="0" smtClean="0"/>
          </a:p>
          <a:p>
            <a:pPr marL="0" indent="0">
              <a:buFontTx/>
              <a:buNone/>
            </a:pPr>
            <a:r>
              <a:rPr lang="en-US" sz="2800" i="1" dirty="0" smtClean="0">
                <a:solidFill>
                  <a:srgbClr val="660066"/>
                </a:solidFill>
              </a:rPr>
              <a:t>"At my initial one-to-one session </a:t>
            </a:r>
            <a:r>
              <a:rPr lang="en-US" sz="2800" b="1" i="1" dirty="0" smtClean="0">
                <a:solidFill>
                  <a:srgbClr val="660066"/>
                </a:solidFill>
              </a:rPr>
              <a:t>with an integrative doctor</a:t>
            </a:r>
            <a:r>
              <a:rPr lang="en-US" sz="2800" i="1" dirty="0" smtClean="0">
                <a:solidFill>
                  <a:srgbClr val="660066"/>
                </a:solidFill>
              </a:rPr>
              <a:t>, we went through the Bristol Whole Life Approach. It was like music to my ears after the hospital experiences. The Approach was inspiring, empowering and resonated with me on so many levels. It gave me the strength to make decisions about my lifestyle and have some control in my wellbeing.”</a:t>
            </a:r>
            <a:r>
              <a:rPr lang="en-US" sz="2800" b="1" dirty="0" smtClean="0">
                <a:solidFill>
                  <a:srgbClr val="660066"/>
                </a:solidFill>
              </a:rPr>
              <a:t> </a:t>
            </a:r>
          </a:p>
          <a:p>
            <a:pPr marL="0" indent="0" algn="r">
              <a:buFontTx/>
              <a:buNone/>
            </a:pPr>
            <a:r>
              <a:rPr lang="en-US" sz="2200" b="1" dirty="0" smtClean="0">
                <a:solidFill>
                  <a:srgbClr val="46166B"/>
                </a:solidFill>
                <a:ea typeface="Arial" pitchFamily="-106" charset="0"/>
                <a:cs typeface="Arial" pitchFamily="-106" charset="0"/>
              </a:rPr>
              <a:t>Penny </a:t>
            </a:r>
            <a:r>
              <a:rPr lang="en-US" sz="2200" b="1" dirty="0" err="1" smtClean="0">
                <a:solidFill>
                  <a:srgbClr val="46166B"/>
                </a:solidFill>
                <a:ea typeface="Arial" pitchFamily="-106" charset="0"/>
                <a:cs typeface="Arial" pitchFamily="-106" charset="0"/>
              </a:rPr>
              <a:t>Brohn</a:t>
            </a:r>
            <a:r>
              <a:rPr lang="en-US" sz="2200" b="1" dirty="0" smtClean="0">
                <a:solidFill>
                  <a:srgbClr val="46166B"/>
                </a:solidFill>
                <a:ea typeface="Arial" pitchFamily="-106" charset="0"/>
                <a:cs typeface="Arial" pitchFamily="-106" charset="0"/>
              </a:rPr>
              <a:t> Day Services client (2015)</a:t>
            </a:r>
            <a:endParaRPr lang="en-GB" sz="2200" b="1" dirty="0">
              <a:solidFill>
                <a:srgbClr val="46166B"/>
              </a:solidFill>
              <a:ea typeface="Arial" pitchFamily="-106" charset="0"/>
              <a:cs typeface="Arial" pitchFamily="-106" charset="0"/>
            </a:endParaRPr>
          </a:p>
          <a:p>
            <a:pPr marL="0" indent="0"/>
            <a:endParaRPr lang="en-GB" sz="2400" dirty="0">
              <a:solidFill>
                <a:srgbClr val="46166B"/>
              </a:solidFill>
              <a:ea typeface="Arial" pitchFamily="-106" charset="0"/>
              <a:cs typeface="Arial" pitchFamily="-106" charset="0"/>
            </a:endParaRPr>
          </a:p>
        </p:txBody>
      </p:sp>
      <p:pic>
        <p:nvPicPr>
          <p:cNvPr id="4" name="Picture 3"/>
          <p:cNvPicPr>
            <a:picLocks noChangeAspect="1"/>
          </p:cNvPicPr>
          <p:nvPr/>
        </p:nvPicPr>
        <p:blipFill>
          <a:blip r:embed="rId2" cstate="email">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6494244" y="152400"/>
            <a:ext cx="2497356" cy="1462817"/>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6722844" y="0"/>
            <a:ext cx="2344956" cy="1373549"/>
          </a:xfrm>
          <a:prstGeom prst="rect">
            <a:avLst/>
          </a:prstGeom>
        </p:spPr>
      </p:pic>
      <p:sp>
        <p:nvSpPr>
          <p:cNvPr id="151554" name="Title 1"/>
          <p:cNvSpPr>
            <a:spLocks noGrp="1"/>
          </p:cNvSpPr>
          <p:nvPr>
            <p:ph type="title" idx="4294967295"/>
          </p:nvPr>
        </p:nvSpPr>
        <p:spPr bwMode="auto">
          <a:xfrm>
            <a:off x="395288" y="404813"/>
            <a:ext cx="5986462" cy="647700"/>
          </a:xfrm>
          <a:prstGeom prst="rect">
            <a:avLst/>
          </a:prstGeom>
          <a:noFill/>
          <a:ln>
            <a:miter lim="800000"/>
            <a:headEnd/>
            <a:tailEnd/>
          </a:ln>
        </p:spPr>
        <p:txBody>
          <a:bodyPr>
            <a:prstTxWarp prst="textNoShape">
              <a:avLst/>
            </a:prstTxWarp>
          </a:bodyPr>
          <a:lstStyle/>
          <a:p>
            <a:pPr algn="l"/>
            <a:r>
              <a:rPr lang="en-GB" sz="2800" b="1" dirty="0">
                <a:solidFill>
                  <a:srgbClr val="850D70"/>
                </a:solidFill>
              </a:rPr>
              <a:t>Patient</a:t>
            </a:r>
            <a:r>
              <a:rPr lang="en-GB" sz="3600" dirty="0"/>
              <a:t> </a:t>
            </a:r>
            <a:r>
              <a:rPr lang="en-GB" sz="2800" b="1" dirty="0" smtClean="0">
                <a:solidFill>
                  <a:srgbClr val="850D70"/>
                </a:solidFill>
              </a:rPr>
              <a:t>experiences</a:t>
            </a:r>
            <a:endParaRPr lang="en-GB" sz="2800" b="1" dirty="0">
              <a:solidFill>
                <a:srgbClr val="850D70"/>
              </a:solidFill>
            </a:endParaRPr>
          </a:p>
        </p:txBody>
      </p:sp>
      <p:sp>
        <p:nvSpPr>
          <p:cNvPr id="151555" name="Content Placeholder 2"/>
          <p:cNvSpPr>
            <a:spLocks noGrp="1"/>
          </p:cNvSpPr>
          <p:nvPr>
            <p:ph idx="4294967295"/>
          </p:nvPr>
        </p:nvSpPr>
        <p:spPr bwMode="auto">
          <a:xfrm>
            <a:off x="457200" y="1066800"/>
            <a:ext cx="8229600" cy="4525963"/>
          </a:xfrm>
          <a:prstGeom prst="rect">
            <a:avLst/>
          </a:prstGeom>
          <a:noFill/>
          <a:ln>
            <a:miter lim="800000"/>
            <a:headEnd/>
            <a:tailEnd/>
          </a:ln>
        </p:spPr>
        <p:txBody>
          <a:bodyPr>
            <a:prstTxWarp prst="textNoShape">
              <a:avLst/>
            </a:prstTxWarp>
          </a:bodyPr>
          <a:lstStyle/>
          <a:p>
            <a:pPr marL="0" indent="0">
              <a:buFontTx/>
              <a:buNone/>
            </a:pPr>
            <a:r>
              <a:rPr lang="en-US" sz="2800" i="1" dirty="0" smtClean="0">
                <a:solidFill>
                  <a:srgbClr val="660066"/>
                </a:solidFill>
              </a:rPr>
              <a:t>"One of the biggest things for me, about going to Penny </a:t>
            </a:r>
            <a:r>
              <a:rPr lang="en-US" sz="2800" i="1" dirty="0" err="1" smtClean="0">
                <a:solidFill>
                  <a:srgbClr val="660066"/>
                </a:solidFill>
              </a:rPr>
              <a:t>Brohn</a:t>
            </a:r>
            <a:r>
              <a:rPr lang="en-US" sz="2800" i="1" dirty="0" smtClean="0">
                <a:solidFill>
                  <a:srgbClr val="660066"/>
                </a:solidFill>
              </a:rPr>
              <a:t>, is seeing the doctors. Seeing an integrative doctor is revolutionary for me. Having a medical sounding board is perfect to discuss confusing things. Importantly, it’s someone who understands that you’re a whole person and that you’ve preferences or things to think about... It makes a huge difference knowing that there’s somebody that you can trust, who sees you as a whole person and can talk you through complicated medical decisions. I don’t feel like I’m on my own.”</a:t>
            </a:r>
            <a:r>
              <a:rPr lang="en-US" sz="2800" b="1" dirty="0" smtClean="0"/>
              <a:t>	</a:t>
            </a:r>
          </a:p>
          <a:p>
            <a:pPr marL="0" indent="0" algn="r">
              <a:buFontTx/>
              <a:buNone/>
            </a:pPr>
            <a:r>
              <a:rPr lang="en-US" sz="2200" b="1" dirty="0" smtClean="0">
                <a:solidFill>
                  <a:srgbClr val="46166B"/>
                </a:solidFill>
                <a:ea typeface="Arial" pitchFamily="-106" charset="0"/>
                <a:cs typeface="Arial" pitchFamily="-106" charset="0"/>
              </a:rPr>
              <a:t>Penny </a:t>
            </a:r>
            <a:r>
              <a:rPr lang="en-US" sz="2200" b="1" dirty="0" err="1" smtClean="0">
                <a:solidFill>
                  <a:srgbClr val="46166B"/>
                </a:solidFill>
                <a:ea typeface="Arial" pitchFamily="-106" charset="0"/>
                <a:cs typeface="Arial" pitchFamily="-106" charset="0"/>
              </a:rPr>
              <a:t>Brohn</a:t>
            </a:r>
            <a:r>
              <a:rPr lang="en-US" sz="2200" b="1" dirty="0" smtClean="0">
                <a:solidFill>
                  <a:srgbClr val="46166B"/>
                </a:solidFill>
                <a:ea typeface="Arial" pitchFamily="-106" charset="0"/>
                <a:cs typeface="Arial" pitchFamily="-106" charset="0"/>
              </a:rPr>
              <a:t> Day Services client (2016)</a:t>
            </a:r>
            <a:endParaRPr lang="en-GB" sz="2200" b="1" dirty="0">
              <a:solidFill>
                <a:srgbClr val="46166B"/>
              </a:solidFill>
              <a:ea typeface="Arial" pitchFamily="-106" charset="0"/>
              <a:cs typeface="Arial" pitchFamily="-106" charset="0"/>
            </a:endParaRPr>
          </a:p>
          <a:p>
            <a:pPr marL="0" indent="0"/>
            <a:endParaRPr lang="en-GB" sz="2400" dirty="0">
              <a:solidFill>
                <a:srgbClr val="46166B"/>
              </a:solidFill>
              <a:ea typeface="Arial" pitchFamily="-106" charset="0"/>
              <a:cs typeface="Arial" pitchFamily="-106"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151554" name="Title 1"/>
          <p:cNvSpPr>
            <a:spLocks noGrp="1"/>
          </p:cNvSpPr>
          <p:nvPr>
            <p:ph type="title" idx="4294967295"/>
          </p:nvPr>
        </p:nvSpPr>
        <p:spPr bwMode="auto">
          <a:xfrm>
            <a:off x="395288" y="404813"/>
            <a:ext cx="5986462" cy="647700"/>
          </a:xfrm>
          <a:prstGeom prst="rect">
            <a:avLst/>
          </a:prstGeom>
          <a:noFill/>
          <a:ln>
            <a:miter lim="800000"/>
            <a:headEnd/>
            <a:tailEnd/>
          </a:ln>
        </p:spPr>
        <p:txBody>
          <a:bodyPr>
            <a:prstTxWarp prst="textNoShape">
              <a:avLst/>
            </a:prstTxWarp>
          </a:bodyPr>
          <a:lstStyle/>
          <a:p>
            <a:pPr algn="l"/>
            <a:r>
              <a:rPr lang="en-GB" sz="2800" b="1" dirty="0">
                <a:solidFill>
                  <a:srgbClr val="850D70"/>
                </a:solidFill>
              </a:rPr>
              <a:t>Patient</a:t>
            </a:r>
            <a:r>
              <a:rPr lang="en-GB" sz="3600" dirty="0"/>
              <a:t> </a:t>
            </a:r>
            <a:r>
              <a:rPr lang="en-GB" sz="2800" b="1" dirty="0" smtClean="0">
                <a:solidFill>
                  <a:srgbClr val="850D70"/>
                </a:solidFill>
              </a:rPr>
              <a:t>experiences</a:t>
            </a:r>
            <a:endParaRPr lang="en-GB" sz="2800" b="1" dirty="0">
              <a:solidFill>
                <a:srgbClr val="850D70"/>
              </a:solidFill>
            </a:endParaRPr>
          </a:p>
        </p:txBody>
      </p:sp>
      <p:sp>
        <p:nvSpPr>
          <p:cNvPr id="151555" name="Content Placeholder 2"/>
          <p:cNvSpPr>
            <a:spLocks noGrp="1"/>
          </p:cNvSpPr>
          <p:nvPr>
            <p:ph idx="4294967295"/>
          </p:nvPr>
        </p:nvSpPr>
        <p:spPr bwMode="auto">
          <a:xfrm>
            <a:off x="457200" y="1646237"/>
            <a:ext cx="8229600" cy="4525963"/>
          </a:xfrm>
          <a:prstGeom prst="rect">
            <a:avLst/>
          </a:prstGeom>
          <a:noFill/>
          <a:ln>
            <a:miter lim="800000"/>
            <a:headEnd/>
            <a:tailEnd/>
          </a:ln>
        </p:spPr>
        <p:txBody>
          <a:bodyPr>
            <a:prstTxWarp prst="textNoShape">
              <a:avLst/>
            </a:prstTxWarp>
          </a:bodyPr>
          <a:lstStyle/>
          <a:p>
            <a:pPr marL="0" indent="0">
              <a:buFontTx/>
              <a:buNone/>
            </a:pPr>
            <a:r>
              <a:rPr lang="en-US" sz="2000" i="1" dirty="0"/>
              <a:t>	</a:t>
            </a:r>
            <a:endParaRPr lang="en-US" sz="2000" i="1" dirty="0" smtClean="0"/>
          </a:p>
          <a:p>
            <a:pPr marL="0" indent="0">
              <a:buFontTx/>
              <a:buNone/>
            </a:pPr>
            <a:r>
              <a:rPr lang="en-US" sz="2800" i="1" dirty="0" smtClean="0">
                <a:solidFill>
                  <a:srgbClr val="660066"/>
                </a:solidFill>
              </a:rPr>
              <a:t>“During one [Treatment Support Clinic] session, I received a prescription from the doctor to be “excessively gentle” to myself during chemo. Now where else in the World does a doctor prescribe that?!”</a:t>
            </a:r>
            <a:r>
              <a:rPr lang="en-US" sz="2800" b="1" dirty="0" smtClean="0"/>
              <a:t>	</a:t>
            </a:r>
          </a:p>
          <a:p>
            <a:pPr marL="0" indent="0" algn="r">
              <a:buFontTx/>
              <a:buNone/>
            </a:pPr>
            <a:endParaRPr lang="en-US" sz="2800" b="1" dirty="0" smtClean="0">
              <a:solidFill>
                <a:srgbClr val="46166B"/>
              </a:solidFill>
              <a:ea typeface="Arial" pitchFamily="-106" charset="0"/>
              <a:cs typeface="Arial" pitchFamily="-106" charset="0"/>
            </a:endParaRPr>
          </a:p>
          <a:p>
            <a:pPr marL="0" indent="0" algn="r">
              <a:buFontTx/>
              <a:buNone/>
            </a:pPr>
            <a:r>
              <a:rPr lang="en-US" sz="2200" b="1" dirty="0" smtClean="0">
                <a:solidFill>
                  <a:srgbClr val="46166B"/>
                </a:solidFill>
                <a:ea typeface="Arial" pitchFamily="-106" charset="0"/>
                <a:cs typeface="Arial" pitchFamily="-106" charset="0"/>
              </a:rPr>
              <a:t>Penny </a:t>
            </a:r>
            <a:r>
              <a:rPr lang="en-US" sz="2200" b="1" dirty="0" err="1" smtClean="0">
                <a:solidFill>
                  <a:srgbClr val="46166B"/>
                </a:solidFill>
                <a:ea typeface="Arial" pitchFamily="-106" charset="0"/>
                <a:cs typeface="Arial" pitchFamily="-106" charset="0"/>
              </a:rPr>
              <a:t>Brohn</a:t>
            </a:r>
            <a:r>
              <a:rPr lang="en-US" sz="2200" b="1" dirty="0" smtClean="0">
                <a:solidFill>
                  <a:srgbClr val="46166B"/>
                </a:solidFill>
                <a:ea typeface="Arial" pitchFamily="-106" charset="0"/>
                <a:cs typeface="Arial" pitchFamily="-106" charset="0"/>
              </a:rPr>
              <a:t> Treatment Support Clinic client (2016)</a:t>
            </a:r>
            <a:endParaRPr lang="en-GB" sz="2200" b="1" dirty="0">
              <a:solidFill>
                <a:srgbClr val="46166B"/>
              </a:solidFill>
              <a:ea typeface="Arial" pitchFamily="-106" charset="0"/>
              <a:cs typeface="Arial" pitchFamily="-106" charset="0"/>
            </a:endParaRPr>
          </a:p>
          <a:p>
            <a:pPr marL="0" indent="0"/>
            <a:endParaRPr lang="en-GB" sz="2400" dirty="0">
              <a:solidFill>
                <a:srgbClr val="46166B"/>
              </a:solidFill>
              <a:ea typeface="Arial" pitchFamily="-106" charset="0"/>
              <a:cs typeface="Arial" pitchFamily="-106" charset="0"/>
            </a:endParaRPr>
          </a:p>
        </p:txBody>
      </p:sp>
      <p:pic>
        <p:nvPicPr>
          <p:cNvPr id="4" name="Picture 3"/>
          <p:cNvPicPr>
            <a:picLocks noChangeAspect="1"/>
          </p:cNvPicPr>
          <p:nvPr/>
        </p:nvPicPr>
        <p:blipFill>
          <a:blip r:embed="rId2" cstate="email">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6494244" y="152400"/>
            <a:ext cx="2497356" cy="1462817"/>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A. Intro To Penny Brohn.mp4">
            <a:hlinkClick r:id="" action="ppaction://media"/>
          </p:cNvPr>
          <p:cNvPicPr/>
          <p:nvPr>
            <p:ph idx="1"/>
            <a:videoFile r:link="rId1"/>
          </p:nvPr>
        </p:nvPicPr>
        <p:blipFill>
          <a:blip r:embed="rId3"/>
          <a:stretch>
            <a:fillRect/>
          </a:stretch>
        </p:blipFill>
        <p:spPr>
          <a:xfrm>
            <a:off x="23989" y="274638"/>
            <a:ext cx="9120011" cy="5431273"/>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5351244" y="188640"/>
            <a:ext cx="3319212" cy="1944216"/>
          </a:xfrm>
          <a:prstGeom prst="rect">
            <a:avLst/>
          </a:prstGeom>
        </p:spPr>
      </p:pic>
      <p:sp>
        <p:nvSpPr>
          <p:cNvPr id="15363" name="Rectangle 3"/>
          <p:cNvSpPr>
            <a:spLocks noGrp="1" noChangeArrowheads="1"/>
          </p:cNvSpPr>
          <p:nvPr>
            <p:ph type="subTitle" idx="1"/>
          </p:nvPr>
        </p:nvSpPr>
        <p:spPr>
          <a:xfrm>
            <a:off x="304800" y="1143000"/>
            <a:ext cx="8686800" cy="1752600"/>
          </a:xfrm>
          <a:prstGeom prst="rect">
            <a:avLst/>
          </a:prstGeom>
        </p:spPr>
        <p:txBody>
          <a:bodyPr/>
          <a:lstStyle/>
          <a:p>
            <a:pPr algn="l" eaLnBrk="1" hangingPunct="1">
              <a:buFontTx/>
              <a:buNone/>
            </a:pPr>
            <a:r>
              <a:rPr lang="en-GB" altLang="en-US" dirty="0" smtClean="0"/>
              <a:t>Experiential taught SSC</a:t>
            </a:r>
          </a:p>
          <a:p>
            <a:pPr algn="l" eaLnBrk="1" hangingPunct="1">
              <a:buFontTx/>
              <a:buNone/>
            </a:pPr>
            <a:r>
              <a:rPr lang="en-GB" altLang="en-US" dirty="0" smtClean="0"/>
              <a:t>Regular teaching and supervision by Clinicians</a:t>
            </a:r>
          </a:p>
          <a:p>
            <a:pPr lvl="1" algn="l" eaLnBrk="1" hangingPunct="1"/>
            <a:r>
              <a:rPr lang="en-GB" altLang="en-US" dirty="0" smtClean="0"/>
              <a:t>Learn skills in nutrition, exercise, relaxation</a:t>
            </a:r>
          </a:p>
          <a:p>
            <a:pPr algn="l" eaLnBrk="1" hangingPunct="1">
              <a:buFontTx/>
              <a:buNone/>
            </a:pPr>
            <a:r>
              <a:rPr lang="en-GB" altLang="en-US" dirty="0" smtClean="0"/>
              <a:t>Min 26hrs patient contact </a:t>
            </a:r>
          </a:p>
          <a:p>
            <a:pPr lvl="1" algn="l" eaLnBrk="1" hangingPunct="1"/>
            <a:r>
              <a:rPr lang="en-GB" altLang="en-US" dirty="0" smtClean="0"/>
              <a:t>including participation in 2-day self-management course and cookery demonstration	</a:t>
            </a:r>
          </a:p>
          <a:p>
            <a:pPr eaLnBrk="1" hangingPunct="1">
              <a:buFontTx/>
              <a:buNone/>
            </a:pPr>
            <a:r>
              <a:rPr lang="en-GB" altLang="en-US" dirty="0" smtClean="0"/>
              <a:t>	</a:t>
            </a:r>
          </a:p>
          <a:p>
            <a:pPr eaLnBrk="1" hangingPunct="1">
              <a:buFontTx/>
              <a:buNone/>
            </a:pPr>
            <a:endParaRPr lang="en-GB" altLang="en-US" dirty="0" smtClean="0"/>
          </a:p>
          <a:p>
            <a:pPr eaLnBrk="1" hangingPunct="1">
              <a:buFontTx/>
              <a:buNone/>
            </a:pPr>
            <a:r>
              <a:rPr lang="en-GB" altLang="en-US" dirty="0" smtClean="0">
                <a:latin typeface="Arial" panose="020B0604020202020204" pitchFamily="34" charset="0"/>
                <a:cs typeface="Arial" panose="020B0604020202020204" pitchFamily="34" charset="0"/>
              </a:rPr>
              <a:t>	</a:t>
            </a:r>
          </a:p>
        </p:txBody>
      </p:sp>
      <p:pic>
        <p:nvPicPr>
          <p:cNvPr id="6" name="Picture 5"/>
          <p:cNvPicPr>
            <a:picLocks noChangeAspect="1"/>
          </p:cNvPicPr>
          <p:nvPr/>
        </p:nvPicPr>
        <p:blipFill>
          <a:blip r:embed="rId4" cstate="email">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1349" y="4500833"/>
            <a:ext cx="9144000" cy="2264833"/>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3316002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6397770" y="76200"/>
            <a:ext cx="2670030" cy="1563960"/>
          </a:xfrm>
          <a:prstGeom prst="rect">
            <a:avLst/>
          </a:prstGeom>
        </p:spPr>
      </p:pic>
      <p:sp>
        <p:nvSpPr>
          <p:cNvPr id="15363" name="Rectangle 3"/>
          <p:cNvSpPr>
            <a:spLocks noGrp="1" noChangeArrowheads="1"/>
          </p:cNvSpPr>
          <p:nvPr>
            <p:ph type="subTitle" idx="1"/>
          </p:nvPr>
        </p:nvSpPr>
        <p:spPr>
          <a:xfrm>
            <a:off x="304800" y="1295400"/>
            <a:ext cx="8001000" cy="1752600"/>
          </a:xfrm>
          <a:prstGeom prst="rect">
            <a:avLst/>
          </a:prstGeom>
        </p:spPr>
        <p:txBody>
          <a:bodyPr/>
          <a:lstStyle/>
          <a:p>
            <a:pPr algn="l" eaLnBrk="1" hangingPunct="1">
              <a:buFontTx/>
              <a:buNone/>
            </a:pPr>
            <a:r>
              <a:rPr lang="en-GB" altLang="en-US" sz="2800" dirty="0" smtClean="0"/>
              <a:t>Based at Penny </a:t>
            </a:r>
            <a:r>
              <a:rPr lang="en-GB" altLang="en-US" sz="2800" dirty="0" err="1" smtClean="0"/>
              <a:t>Brohn</a:t>
            </a:r>
            <a:r>
              <a:rPr lang="en-GB" altLang="en-US" sz="2800" dirty="0" smtClean="0"/>
              <a:t> UK National Centre</a:t>
            </a:r>
          </a:p>
          <a:p>
            <a:pPr marL="514350" indent="-514350" algn="l" eaLnBrk="1" hangingPunct="1">
              <a:buFont typeface="Arial"/>
              <a:buChar char="•"/>
            </a:pPr>
            <a:r>
              <a:rPr lang="en-GB" altLang="en-US" sz="2800" dirty="0" smtClean="0"/>
              <a:t>Beautiful state-of the-art Healthy Living Centre in Pill </a:t>
            </a:r>
            <a:r>
              <a:rPr lang="en-GB" altLang="en-US" sz="2400" dirty="0" smtClean="0"/>
              <a:t>(4 miles from central Bristol with easy public transport links)</a:t>
            </a:r>
          </a:p>
          <a:p>
            <a:pPr marL="514350" indent="-514350" algn="l" eaLnBrk="1" hangingPunct="1">
              <a:buFont typeface="Arial"/>
              <a:buChar char="•"/>
            </a:pPr>
            <a:r>
              <a:rPr lang="en-GB" altLang="en-US" sz="2800" dirty="0" smtClean="0"/>
              <a:t>35 years experience in providing Integrative, Holistic Cancer Support</a:t>
            </a:r>
          </a:p>
          <a:p>
            <a:pPr eaLnBrk="1" hangingPunct="1">
              <a:buFontTx/>
              <a:buNone/>
            </a:pPr>
            <a:r>
              <a:rPr lang="en-GB" altLang="en-US" dirty="0" smtClean="0"/>
              <a:t>	</a:t>
            </a:r>
          </a:p>
          <a:p>
            <a:pPr eaLnBrk="1" hangingPunct="1">
              <a:buFontTx/>
              <a:buNone/>
            </a:pPr>
            <a:endParaRPr lang="en-GB" altLang="en-US" dirty="0" smtClean="0"/>
          </a:p>
          <a:p>
            <a:pPr eaLnBrk="1" hangingPunct="1">
              <a:buFontTx/>
              <a:buNone/>
            </a:pPr>
            <a:r>
              <a:rPr lang="en-GB" altLang="en-US" dirty="0" smtClean="0">
                <a:latin typeface="Arial" panose="020B0604020202020204" pitchFamily="34" charset="0"/>
                <a:cs typeface="Arial" panose="020B0604020202020204" pitchFamily="34" charset="0"/>
              </a:rPr>
              <a:t>	</a:t>
            </a:r>
          </a:p>
        </p:txBody>
      </p:sp>
      <p:pic>
        <p:nvPicPr>
          <p:cNvPr id="6" name="Picture 5"/>
          <p:cNvPicPr>
            <a:picLocks noChangeAspect="1"/>
          </p:cNvPicPr>
          <p:nvPr/>
        </p:nvPicPr>
        <p:blipFill>
          <a:blip r:embed="rId4" cstate="email">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1349" y="4500833"/>
            <a:ext cx="9144000" cy="2264833"/>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3316002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3" name="Rectangle 5"/>
          <p:cNvSpPr>
            <a:spLocks noGrp="1" noChangeArrowheads="1"/>
          </p:cNvSpPr>
          <p:nvPr>
            <p:ph type="ctrTitle" idx="4294967295"/>
          </p:nvPr>
        </p:nvSpPr>
        <p:spPr bwMode="auto">
          <a:xfrm>
            <a:off x="152400" y="188913"/>
            <a:ext cx="9144000" cy="863600"/>
          </a:xfrm>
          <a:prstGeom prst="rect">
            <a:avLst/>
          </a:prstGeom>
          <a:noFill/>
          <a:ln>
            <a:miter lim="800000"/>
            <a:headEnd/>
            <a:tailEnd/>
          </a:ln>
        </p:spPr>
        <p:txBody>
          <a:bodyPr/>
          <a:lstStyle/>
          <a:p>
            <a:pPr algn="l" eaLnBrk="1" hangingPunct="1"/>
            <a:r>
              <a:rPr lang="en-GB" sz="3600" b="1" dirty="0" smtClean="0">
                <a:solidFill>
                  <a:srgbClr val="373C74"/>
                </a:solidFill>
              </a:rPr>
              <a:t>Types of activity you will learn about (1)</a:t>
            </a:r>
            <a:endParaRPr lang="en-GB" sz="3600" b="1" dirty="0" smtClean="0">
              <a:solidFill>
                <a:srgbClr val="716FB3"/>
              </a:solidFill>
            </a:endParaRPr>
          </a:p>
        </p:txBody>
      </p:sp>
      <p:sp>
        <p:nvSpPr>
          <p:cNvPr id="74754" name="Rectangle 7"/>
          <p:cNvSpPr>
            <a:spLocks noChangeArrowheads="1"/>
          </p:cNvSpPr>
          <p:nvPr/>
        </p:nvSpPr>
        <p:spPr bwMode="auto">
          <a:xfrm>
            <a:off x="304800" y="1066800"/>
            <a:ext cx="8915400" cy="1756891"/>
          </a:xfrm>
          <a:prstGeom prst="rect">
            <a:avLst/>
          </a:prstGeom>
          <a:noFill/>
          <a:ln w="9525">
            <a:noFill/>
            <a:miter lim="800000"/>
            <a:headEnd/>
            <a:tailEnd/>
          </a:ln>
        </p:spPr>
        <p:txBody>
          <a:bodyPr>
            <a:spAutoFit/>
          </a:bodyPr>
          <a:lstStyle/>
          <a:p>
            <a:pPr>
              <a:spcAft>
                <a:spcPts val="125"/>
              </a:spcAft>
            </a:pPr>
            <a:r>
              <a:rPr lang="en-GB" sz="2400" b="1" dirty="0" smtClean="0">
                <a:solidFill>
                  <a:srgbClr val="000066"/>
                </a:solidFill>
                <a:ea typeface="ＭＳ Ｐゴシック" pitchFamily="34" charset="-128"/>
              </a:rPr>
              <a:t>Integrative Doctor Sessions</a:t>
            </a:r>
          </a:p>
          <a:p>
            <a:pPr>
              <a:spcAft>
                <a:spcPts val="125"/>
              </a:spcAft>
            </a:pPr>
            <a:endParaRPr lang="en-GB" sz="1050" b="1" dirty="0" smtClean="0">
              <a:solidFill>
                <a:srgbClr val="000066"/>
              </a:solidFill>
              <a:ea typeface="ＭＳ Ｐゴシック" pitchFamily="34" charset="-128"/>
            </a:endParaRPr>
          </a:p>
          <a:p>
            <a:pPr marL="342900" indent="-342900">
              <a:spcAft>
                <a:spcPts val="1200"/>
              </a:spcAft>
            </a:pPr>
            <a:r>
              <a:rPr lang="en-GB" sz="2400" dirty="0" smtClean="0">
                <a:solidFill>
                  <a:srgbClr val="000066"/>
                </a:solidFill>
                <a:ea typeface="ＭＳ Ｐゴシック" charset="-128"/>
              </a:rPr>
              <a:t>Learn how you, as a doctor, can help patients combine the best of conventional medicine with lifestyle self-management and complementary therapies</a:t>
            </a:r>
          </a:p>
        </p:txBody>
      </p:sp>
      <p:pic>
        <p:nvPicPr>
          <p:cNvPr id="6" name="Picture 4" descr="Counselling2"/>
          <p:cNvPicPr>
            <a:picLocks noChangeAspect="1" noChangeArrowheads="1"/>
          </p:cNvPicPr>
          <p:nvPr/>
        </p:nvPicPr>
        <p:blipFill>
          <a:blip r:embed="rId3" cstate="email">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5430117" y="3124200"/>
            <a:ext cx="3637683" cy="23622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7" name="Rectangle 6"/>
          <p:cNvSpPr/>
          <p:nvPr/>
        </p:nvSpPr>
        <p:spPr>
          <a:xfrm>
            <a:off x="152400" y="2971800"/>
            <a:ext cx="5181600" cy="2985433"/>
          </a:xfrm>
          <a:prstGeom prst="rect">
            <a:avLst/>
          </a:prstGeom>
        </p:spPr>
        <p:txBody>
          <a:bodyPr wrap="square">
            <a:spAutoFit/>
          </a:bodyPr>
          <a:lstStyle/>
          <a:p>
            <a:pPr marL="342900" indent="-342900">
              <a:spcAft>
                <a:spcPts val="1200"/>
              </a:spcAft>
              <a:buFont typeface="Arial"/>
              <a:buChar char="•"/>
            </a:pPr>
            <a:r>
              <a:rPr lang="en-GB" sz="2400" dirty="0" smtClean="0">
                <a:solidFill>
                  <a:srgbClr val="000066"/>
                </a:solidFill>
                <a:ea typeface="ＭＳ Ｐゴシック" charset="-128"/>
              </a:rPr>
              <a:t>Develop your holistic assessment abilities and confidence</a:t>
            </a:r>
          </a:p>
          <a:p>
            <a:pPr marL="342900" indent="-342900">
              <a:spcAft>
                <a:spcPts val="1200"/>
              </a:spcAft>
              <a:buFont typeface="Arial"/>
              <a:buChar char="•"/>
            </a:pPr>
            <a:r>
              <a:rPr lang="en-GB" sz="2400" dirty="0" smtClean="0">
                <a:solidFill>
                  <a:srgbClr val="000066"/>
                </a:solidFill>
                <a:ea typeface="ＭＳ Ｐゴシック" charset="-128"/>
              </a:rPr>
              <a:t>Practise motivational techniques and health-coaching skills</a:t>
            </a:r>
          </a:p>
          <a:p>
            <a:pPr marL="342900" indent="-342900">
              <a:spcAft>
                <a:spcPts val="1200"/>
              </a:spcAft>
              <a:buFont typeface="Arial"/>
              <a:buChar char="•"/>
            </a:pPr>
            <a:r>
              <a:rPr lang="en-GB" sz="2400" dirty="0" smtClean="0">
                <a:solidFill>
                  <a:srgbClr val="000066"/>
                </a:solidFill>
                <a:ea typeface="ＭＳ Ｐゴシック" charset="-128"/>
              </a:rPr>
              <a:t>Become more confident dealing with life-threatening and long term conditions</a:t>
            </a:r>
            <a:endParaRPr lang="en-GB" sz="2400" dirty="0">
              <a:solidFill>
                <a:srgbClr val="000066"/>
              </a:solidFill>
              <a:ea typeface="ＭＳ Ｐゴシック" pitchFamily="34" charset="-12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Rectangle 7"/>
          <p:cNvSpPr>
            <a:spLocks noChangeArrowheads="1"/>
          </p:cNvSpPr>
          <p:nvPr/>
        </p:nvSpPr>
        <p:spPr bwMode="auto">
          <a:xfrm>
            <a:off x="304800" y="1066800"/>
            <a:ext cx="8915400" cy="6491520"/>
          </a:xfrm>
          <a:prstGeom prst="rect">
            <a:avLst/>
          </a:prstGeom>
          <a:noFill/>
          <a:ln w="9525">
            <a:noFill/>
            <a:miter lim="800000"/>
            <a:headEnd/>
            <a:tailEnd/>
          </a:ln>
        </p:spPr>
        <p:txBody>
          <a:bodyPr>
            <a:spAutoFit/>
          </a:bodyPr>
          <a:lstStyle/>
          <a:p>
            <a:pPr>
              <a:spcAft>
                <a:spcPts val="125"/>
              </a:spcAft>
            </a:pPr>
            <a:r>
              <a:rPr lang="en-GB" sz="2400" b="1" dirty="0" smtClean="0">
                <a:solidFill>
                  <a:srgbClr val="000066"/>
                </a:solidFill>
                <a:ea typeface="ＭＳ Ｐゴシック" pitchFamily="34" charset="-128"/>
              </a:rPr>
              <a:t>Physical Activity</a:t>
            </a:r>
          </a:p>
          <a:p>
            <a:pPr>
              <a:spcAft>
                <a:spcPts val="125"/>
              </a:spcAft>
              <a:buFont typeface="Arial" charset="0"/>
              <a:buChar char="•"/>
            </a:pPr>
            <a:r>
              <a:rPr lang="en-GB" sz="2400" dirty="0" err="1">
                <a:solidFill>
                  <a:srgbClr val="000066"/>
                </a:solidFill>
                <a:ea typeface="ＭＳ Ｐゴシック" pitchFamily="34" charset="-128"/>
              </a:rPr>
              <a:t>Yogathrive</a:t>
            </a:r>
            <a:endParaRPr lang="en-GB" sz="2400" dirty="0">
              <a:solidFill>
                <a:srgbClr val="000066"/>
              </a:solidFill>
              <a:ea typeface="ＭＳ Ｐゴシック" pitchFamily="34" charset="-128"/>
            </a:endParaRPr>
          </a:p>
          <a:p>
            <a:pPr>
              <a:spcAft>
                <a:spcPts val="125"/>
              </a:spcAft>
              <a:buFont typeface="Arial" charset="0"/>
              <a:buChar char="•"/>
            </a:pPr>
            <a:r>
              <a:rPr lang="en-GB" sz="2400" dirty="0">
                <a:solidFill>
                  <a:srgbClr val="000066"/>
                </a:solidFill>
                <a:ea typeface="ＭＳ Ｐゴシック" pitchFamily="34" charset="-128"/>
              </a:rPr>
              <a:t>Nordic Walking</a:t>
            </a:r>
          </a:p>
          <a:p>
            <a:pPr>
              <a:spcAft>
                <a:spcPts val="125"/>
              </a:spcAft>
              <a:buFont typeface="Arial" charset="0"/>
              <a:buChar char="•"/>
            </a:pPr>
            <a:r>
              <a:rPr lang="en-GB" sz="2400" dirty="0">
                <a:solidFill>
                  <a:srgbClr val="000066"/>
                </a:solidFill>
                <a:ea typeface="ＭＳ Ｐゴシック" pitchFamily="34" charset="-128"/>
              </a:rPr>
              <a:t>Tai Chi / </a:t>
            </a:r>
            <a:r>
              <a:rPr lang="en-GB" sz="2400" dirty="0" err="1">
                <a:solidFill>
                  <a:srgbClr val="000066"/>
                </a:solidFill>
                <a:ea typeface="ＭＳ Ｐゴシック" pitchFamily="34" charset="-128"/>
              </a:rPr>
              <a:t>Qi</a:t>
            </a:r>
            <a:r>
              <a:rPr lang="en-GB" sz="2400" dirty="0">
                <a:solidFill>
                  <a:srgbClr val="000066"/>
                </a:solidFill>
                <a:ea typeface="ＭＳ Ｐゴシック" pitchFamily="34" charset="-128"/>
              </a:rPr>
              <a:t> Gong</a:t>
            </a:r>
          </a:p>
          <a:p>
            <a:pPr>
              <a:spcAft>
                <a:spcPts val="125"/>
              </a:spcAft>
              <a:buFont typeface="Arial" charset="0"/>
              <a:buChar char="•"/>
            </a:pPr>
            <a:r>
              <a:rPr lang="en-GB" sz="2400" dirty="0">
                <a:solidFill>
                  <a:srgbClr val="000066"/>
                </a:solidFill>
                <a:ea typeface="ＭＳ Ｐゴシック" pitchFamily="34" charset="-128"/>
              </a:rPr>
              <a:t>Cancer rehabilitation</a:t>
            </a:r>
          </a:p>
          <a:p>
            <a:pPr>
              <a:spcAft>
                <a:spcPts val="125"/>
              </a:spcAft>
              <a:buFont typeface="Arial" charset="0"/>
              <a:buChar char="•"/>
            </a:pPr>
            <a:r>
              <a:rPr lang="en-GB" sz="2400" dirty="0" err="1" smtClean="0">
                <a:solidFill>
                  <a:srgbClr val="000066"/>
                </a:solidFill>
                <a:ea typeface="ＭＳ Ｐゴシック" pitchFamily="34" charset="-128"/>
              </a:rPr>
              <a:t>Biodanza</a:t>
            </a:r>
            <a:endParaRPr lang="en-GB" sz="2400" dirty="0" smtClean="0">
              <a:solidFill>
                <a:srgbClr val="000066"/>
              </a:solidFill>
              <a:ea typeface="ＭＳ Ｐゴシック" pitchFamily="34" charset="-128"/>
            </a:endParaRPr>
          </a:p>
          <a:p>
            <a:pPr>
              <a:spcAft>
                <a:spcPts val="125"/>
              </a:spcAft>
            </a:pPr>
            <a:endParaRPr lang="en-GB" sz="1050" b="1" dirty="0" smtClean="0">
              <a:solidFill>
                <a:srgbClr val="000066"/>
              </a:solidFill>
              <a:ea typeface="ＭＳ Ｐゴシック" pitchFamily="34" charset="-128"/>
            </a:endParaRPr>
          </a:p>
          <a:p>
            <a:pPr>
              <a:spcAft>
                <a:spcPts val="125"/>
              </a:spcAft>
            </a:pPr>
            <a:r>
              <a:rPr lang="en-GB" sz="2400" b="1" dirty="0" smtClean="0">
                <a:solidFill>
                  <a:srgbClr val="000066"/>
                </a:solidFill>
                <a:ea typeface="ＭＳ Ｐゴシック" pitchFamily="34" charset="-128"/>
              </a:rPr>
              <a:t>Healthy Eating</a:t>
            </a:r>
          </a:p>
          <a:p>
            <a:pPr>
              <a:spcAft>
                <a:spcPts val="125"/>
              </a:spcAft>
              <a:buFont typeface="Arial" charset="0"/>
              <a:buChar char="•"/>
            </a:pPr>
            <a:r>
              <a:rPr lang="en-GB" sz="2400" dirty="0" smtClean="0">
                <a:solidFill>
                  <a:srgbClr val="000066"/>
                </a:solidFill>
                <a:ea typeface="ＭＳ Ｐゴシック" pitchFamily="34" charset="-128"/>
              </a:rPr>
              <a:t>Cookery demonstrations</a:t>
            </a:r>
          </a:p>
          <a:p>
            <a:pPr>
              <a:spcAft>
                <a:spcPts val="125"/>
              </a:spcAft>
              <a:buFont typeface="Arial" charset="0"/>
              <a:buChar char="•"/>
            </a:pPr>
            <a:r>
              <a:rPr lang="en-GB" sz="2400" dirty="0" smtClean="0">
                <a:solidFill>
                  <a:srgbClr val="000066"/>
                </a:solidFill>
                <a:ea typeface="ＭＳ Ｐゴシック" pitchFamily="34" charset="-128"/>
              </a:rPr>
              <a:t>1-1 Nutritional counselling</a:t>
            </a:r>
          </a:p>
          <a:p>
            <a:pPr>
              <a:spcAft>
                <a:spcPts val="125"/>
              </a:spcAft>
            </a:pPr>
            <a:endParaRPr lang="en-GB" sz="1050" b="1" dirty="0" smtClean="0">
              <a:solidFill>
                <a:srgbClr val="000066"/>
              </a:solidFill>
              <a:ea typeface="ＭＳ Ｐゴシック" pitchFamily="34" charset="-128"/>
            </a:endParaRPr>
          </a:p>
          <a:p>
            <a:pPr>
              <a:spcAft>
                <a:spcPts val="125"/>
              </a:spcAft>
            </a:pPr>
            <a:r>
              <a:rPr lang="en-GB" sz="2400" b="1" dirty="0" smtClean="0">
                <a:solidFill>
                  <a:srgbClr val="000066"/>
                </a:solidFill>
                <a:ea typeface="ＭＳ Ｐゴシック" pitchFamily="34" charset="-128"/>
              </a:rPr>
              <a:t>Mind-body and creative therapies</a:t>
            </a:r>
          </a:p>
          <a:p>
            <a:pPr marL="342900" indent="-342900">
              <a:spcAft>
                <a:spcPts val="0"/>
              </a:spcAft>
              <a:buFont typeface="Arial" charset="0"/>
              <a:buChar char="•"/>
            </a:pPr>
            <a:r>
              <a:rPr lang="en-GB" sz="2400" dirty="0" smtClean="0">
                <a:solidFill>
                  <a:srgbClr val="000066"/>
                </a:solidFill>
                <a:ea typeface="ＭＳ Ｐゴシック" pitchFamily="34" charset="-128"/>
              </a:rPr>
              <a:t>Counselling &amp; Applied Relaxation</a:t>
            </a:r>
          </a:p>
          <a:p>
            <a:pPr marL="342900" indent="-342900">
              <a:spcAft>
                <a:spcPts val="0"/>
              </a:spcAft>
              <a:buFont typeface="Arial" charset="0"/>
              <a:buChar char="•"/>
            </a:pPr>
            <a:r>
              <a:rPr lang="en-GB" sz="2400" dirty="0" smtClean="0">
                <a:solidFill>
                  <a:srgbClr val="000066"/>
                </a:solidFill>
                <a:ea typeface="ＭＳ Ｐゴシック" pitchFamily="34" charset="-128"/>
              </a:rPr>
              <a:t>Guided Imagery</a:t>
            </a:r>
          </a:p>
          <a:p>
            <a:pPr marL="342900" indent="-342900">
              <a:spcAft>
                <a:spcPts val="0"/>
              </a:spcAft>
              <a:buFont typeface="Arial" charset="0"/>
              <a:buChar char="•"/>
            </a:pPr>
            <a:r>
              <a:rPr lang="en-GB" sz="2400" dirty="0" smtClean="0">
                <a:solidFill>
                  <a:srgbClr val="000066"/>
                </a:solidFill>
                <a:ea typeface="ＭＳ Ｐゴシック" pitchFamily="34" charset="-128"/>
              </a:rPr>
              <a:t>Music &amp; Art therapy</a:t>
            </a:r>
          </a:p>
          <a:p>
            <a:pPr marL="342900" indent="-342900">
              <a:spcAft>
                <a:spcPts val="0"/>
              </a:spcAft>
              <a:buFont typeface="Arial" charset="0"/>
              <a:buChar char="•"/>
            </a:pPr>
            <a:r>
              <a:rPr lang="en-GB" sz="2400" dirty="0" smtClean="0">
                <a:solidFill>
                  <a:srgbClr val="000066"/>
                </a:solidFill>
                <a:ea typeface="ＭＳ Ｐゴシック" pitchFamily="34" charset="-128"/>
              </a:rPr>
              <a:t>Peer support and group work</a:t>
            </a:r>
          </a:p>
          <a:p>
            <a:pPr>
              <a:spcAft>
                <a:spcPts val="125"/>
              </a:spcAft>
              <a:buFont typeface="Arial" charset="0"/>
              <a:buChar char="•"/>
            </a:pPr>
            <a:endParaRPr lang="en-GB" sz="2400" dirty="0" smtClean="0">
              <a:solidFill>
                <a:srgbClr val="000066"/>
              </a:solidFill>
              <a:ea typeface="ＭＳ Ｐゴシック" pitchFamily="34" charset="-128"/>
            </a:endParaRPr>
          </a:p>
          <a:p>
            <a:pPr>
              <a:spcAft>
                <a:spcPts val="125"/>
              </a:spcAft>
              <a:buFont typeface="Arial" charset="0"/>
              <a:buChar char="•"/>
            </a:pPr>
            <a:endParaRPr lang="en-GB" sz="2400" dirty="0">
              <a:solidFill>
                <a:srgbClr val="000066"/>
              </a:solidFill>
              <a:ea typeface="ＭＳ Ｐゴシック" pitchFamily="34" charset="-128"/>
            </a:endParaRPr>
          </a:p>
        </p:txBody>
      </p:sp>
      <p:pic>
        <p:nvPicPr>
          <p:cNvPr id="74756" name="Picture 6"/>
          <p:cNvPicPr>
            <a:picLocks noChangeAspect="1"/>
          </p:cNvPicPr>
          <p:nvPr/>
        </p:nvPicPr>
        <p:blipFill>
          <a:blip r:embed="rId3"/>
          <a:srcRect/>
          <a:stretch>
            <a:fillRect/>
          </a:stretch>
        </p:blipFill>
        <p:spPr bwMode="auto">
          <a:xfrm>
            <a:off x="3452813" y="1066800"/>
            <a:ext cx="2414587" cy="1610205"/>
          </a:xfrm>
          <a:prstGeom prst="rect">
            <a:avLst/>
          </a:prstGeom>
          <a:noFill/>
          <a:ln w="9525">
            <a:noFill/>
            <a:miter lim="800000"/>
            <a:headEnd/>
            <a:tailEnd/>
          </a:ln>
        </p:spPr>
      </p:pic>
      <p:pic>
        <p:nvPicPr>
          <p:cNvPr id="74757" name="Picture 7"/>
          <p:cNvPicPr>
            <a:picLocks noChangeAspect="1"/>
          </p:cNvPicPr>
          <p:nvPr/>
        </p:nvPicPr>
        <p:blipFill>
          <a:blip r:embed="rId4"/>
          <a:srcRect/>
          <a:stretch>
            <a:fillRect/>
          </a:stretch>
        </p:blipFill>
        <p:spPr bwMode="auto">
          <a:xfrm>
            <a:off x="6078538" y="1066800"/>
            <a:ext cx="2532062" cy="1688041"/>
          </a:xfrm>
          <a:prstGeom prst="rect">
            <a:avLst/>
          </a:prstGeom>
          <a:noFill/>
          <a:ln w="9525">
            <a:noFill/>
            <a:miter lim="800000"/>
            <a:headEnd/>
            <a:tailEnd/>
          </a:ln>
        </p:spPr>
      </p:pic>
      <p:pic>
        <p:nvPicPr>
          <p:cNvPr id="7" name="Picture 4"/>
          <p:cNvPicPr>
            <a:picLocks noChangeAspect="1"/>
          </p:cNvPicPr>
          <p:nvPr/>
        </p:nvPicPr>
        <p:blipFill>
          <a:blip r:embed="rId5"/>
          <a:srcRect b="16933"/>
          <a:stretch>
            <a:fillRect/>
          </a:stretch>
        </p:blipFill>
        <p:spPr bwMode="auto">
          <a:xfrm>
            <a:off x="4226678" y="2895600"/>
            <a:ext cx="1793122" cy="1905000"/>
          </a:xfrm>
          <a:prstGeom prst="rect">
            <a:avLst/>
          </a:prstGeom>
          <a:noFill/>
          <a:ln w="9525">
            <a:noFill/>
            <a:miter lim="800000"/>
            <a:headEnd/>
            <a:tailEnd/>
          </a:ln>
        </p:spPr>
      </p:pic>
      <p:pic>
        <p:nvPicPr>
          <p:cNvPr id="8" name="Picture 7"/>
          <p:cNvPicPr>
            <a:picLocks noChangeAspect="1"/>
          </p:cNvPicPr>
          <p:nvPr/>
        </p:nvPicPr>
        <p:blipFill>
          <a:blip r:embed="rId6"/>
          <a:srcRect/>
          <a:stretch>
            <a:fillRect/>
          </a:stretch>
        </p:blipFill>
        <p:spPr bwMode="auto">
          <a:xfrm>
            <a:off x="6400800" y="3124200"/>
            <a:ext cx="2438400" cy="1828800"/>
          </a:xfrm>
          <a:prstGeom prst="rect">
            <a:avLst/>
          </a:prstGeom>
          <a:noFill/>
          <a:ln w="9525">
            <a:noFill/>
            <a:miter lim="800000"/>
            <a:headEnd/>
            <a:tailEnd/>
          </a:ln>
        </p:spPr>
      </p:pic>
      <p:pic>
        <p:nvPicPr>
          <p:cNvPr id="10" name="Picture 8"/>
          <p:cNvPicPr>
            <a:picLocks noChangeAspect="1"/>
          </p:cNvPicPr>
          <p:nvPr/>
        </p:nvPicPr>
        <p:blipFill>
          <a:blip r:embed="rId7"/>
          <a:srcRect/>
          <a:stretch>
            <a:fillRect/>
          </a:stretch>
        </p:blipFill>
        <p:spPr bwMode="auto">
          <a:xfrm>
            <a:off x="5562600" y="5105400"/>
            <a:ext cx="2400300" cy="1600200"/>
          </a:xfrm>
          <a:prstGeom prst="rect">
            <a:avLst/>
          </a:prstGeom>
          <a:noFill/>
          <a:ln w="9525">
            <a:noFill/>
            <a:miter lim="800000"/>
            <a:headEnd/>
            <a:tailEnd/>
          </a:ln>
        </p:spPr>
      </p:pic>
      <p:sp>
        <p:nvSpPr>
          <p:cNvPr id="12" name="Rectangle 5"/>
          <p:cNvSpPr txBox="1">
            <a:spLocks noChangeArrowheads="1"/>
          </p:cNvSpPr>
          <p:nvPr/>
        </p:nvSpPr>
        <p:spPr bwMode="auto">
          <a:xfrm>
            <a:off x="152400" y="188913"/>
            <a:ext cx="9144000" cy="863600"/>
          </a:xfrm>
          <a:prstGeom prst="rect">
            <a:avLst/>
          </a:prstGeom>
          <a:noFill/>
          <a:ln>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600" b="1" i="0" u="none" strike="noStrike" kern="0" cap="none" spc="0" normalizeH="0" baseline="0" noProof="0" dirty="0" smtClean="0">
                <a:ln>
                  <a:noFill/>
                </a:ln>
                <a:solidFill>
                  <a:srgbClr val="373C74"/>
                </a:solidFill>
                <a:effectLst/>
                <a:uLnTx/>
                <a:uFillTx/>
                <a:latin typeface="+mj-lt"/>
                <a:ea typeface="+mj-ea"/>
                <a:cs typeface="+mj-cs"/>
              </a:rPr>
              <a:t>Types of activity you will learn about (2)</a:t>
            </a:r>
            <a:endParaRPr kumimoji="0" lang="en-GB" sz="3600" b="1" i="0" u="none" strike="noStrike" kern="0" cap="none" spc="0" normalizeH="0" baseline="0" noProof="0" dirty="0" smtClean="0">
              <a:ln>
                <a:noFill/>
              </a:ln>
              <a:solidFill>
                <a:srgbClr val="716FB3"/>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3" name="Rectangle 5"/>
          <p:cNvSpPr>
            <a:spLocks noGrp="1" noChangeArrowheads="1"/>
          </p:cNvSpPr>
          <p:nvPr>
            <p:ph type="ctrTitle" idx="4294967295"/>
          </p:nvPr>
        </p:nvSpPr>
        <p:spPr bwMode="auto">
          <a:xfrm>
            <a:off x="152400" y="188913"/>
            <a:ext cx="9144000" cy="863600"/>
          </a:xfrm>
          <a:prstGeom prst="rect">
            <a:avLst/>
          </a:prstGeom>
          <a:noFill/>
          <a:ln>
            <a:miter lim="800000"/>
            <a:headEnd/>
            <a:tailEnd/>
          </a:ln>
        </p:spPr>
        <p:txBody>
          <a:bodyPr/>
          <a:lstStyle/>
          <a:p>
            <a:pPr algn="l" eaLnBrk="1" hangingPunct="1"/>
            <a:r>
              <a:rPr lang="en-GB" sz="3600" b="1" dirty="0" smtClean="0">
                <a:solidFill>
                  <a:srgbClr val="373C74"/>
                </a:solidFill>
              </a:rPr>
              <a:t>Types of activity you will learn about (3)</a:t>
            </a:r>
            <a:endParaRPr lang="en-GB" sz="3600" b="1" dirty="0" smtClean="0">
              <a:solidFill>
                <a:srgbClr val="716FB3"/>
              </a:solidFill>
            </a:endParaRPr>
          </a:p>
        </p:txBody>
      </p:sp>
      <p:sp>
        <p:nvSpPr>
          <p:cNvPr id="74754" name="Rectangle 7"/>
          <p:cNvSpPr>
            <a:spLocks noChangeArrowheads="1"/>
          </p:cNvSpPr>
          <p:nvPr/>
        </p:nvSpPr>
        <p:spPr bwMode="auto">
          <a:xfrm>
            <a:off x="304800" y="1066800"/>
            <a:ext cx="8915400" cy="5062924"/>
          </a:xfrm>
          <a:prstGeom prst="rect">
            <a:avLst/>
          </a:prstGeom>
          <a:noFill/>
          <a:ln w="9525">
            <a:noFill/>
            <a:miter lim="800000"/>
            <a:headEnd/>
            <a:tailEnd/>
          </a:ln>
        </p:spPr>
        <p:txBody>
          <a:bodyPr>
            <a:spAutoFit/>
          </a:bodyPr>
          <a:lstStyle/>
          <a:p>
            <a:pPr>
              <a:spcAft>
                <a:spcPts val="125"/>
              </a:spcAft>
            </a:pPr>
            <a:r>
              <a:rPr lang="en-GB" sz="2400" b="1" dirty="0" smtClean="0">
                <a:solidFill>
                  <a:srgbClr val="000066"/>
                </a:solidFill>
                <a:ea typeface="ＭＳ Ｐゴシック" pitchFamily="34" charset="-128"/>
              </a:rPr>
              <a:t>Complementary Therapies</a:t>
            </a:r>
          </a:p>
          <a:p>
            <a:pPr>
              <a:spcAft>
                <a:spcPts val="125"/>
              </a:spcAft>
            </a:pPr>
            <a:endParaRPr lang="en-GB" sz="2400" b="1" dirty="0" smtClean="0">
              <a:solidFill>
                <a:srgbClr val="000066"/>
              </a:solidFill>
              <a:ea typeface="ＭＳ Ｐゴシック" pitchFamily="34" charset="-128"/>
            </a:endParaRPr>
          </a:p>
          <a:p>
            <a:pPr marL="342900" indent="-342900">
              <a:spcAft>
                <a:spcPts val="1200"/>
              </a:spcAft>
              <a:buFont typeface="Arial" charset="0"/>
              <a:buChar char="•"/>
            </a:pPr>
            <a:r>
              <a:rPr lang="en-GB" sz="2400" dirty="0" smtClean="0">
                <a:solidFill>
                  <a:srgbClr val="000066"/>
                </a:solidFill>
                <a:ea typeface="ＭＳ Ｐゴシック" charset="-128"/>
              </a:rPr>
              <a:t>Massage</a:t>
            </a:r>
          </a:p>
          <a:p>
            <a:pPr marL="342900" indent="-342900">
              <a:spcAft>
                <a:spcPts val="1200"/>
              </a:spcAft>
              <a:buFont typeface="Arial" charset="0"/>
              <a:buChar char="•"/>
            </a:pPr>
            <a:r>
              <a:rPr lang="en-GB" sz="2400" dirty="0" smtClean="0">
                <a:solidFill>
                  <a:srgbClr val="000066"/>
                </a:solidFill>
                <a:ea typeface="ＭＳ Ｐゴシック" charset="-128"/>
              </a:rPr>
              <a:t>Shiatsu</a:t>
            </a:r>
          </a:p>
          <a:p>
            <a:pPr marL="342900" indent="-342900">
              <a:spcAft>
                <a:spcPts val="1200"/>
              </a:spcAft>
              <a:buFont typeface="Arial" charset="0"/>
              <a:buChar char="•"/>
            </a:pPr>
            <a:r>
              <a:rPr lang="en-GB" sz="2400" dirty="0" smtClean="0">
                <a:solidFill>
                  <a:srgbClr val="000066"/>
                </a:solidFill>
                <a:ea typeface="ＭＳ Ｐゴシック" charset="-128"/>
              </a:rPr>
              <a:t>Reflexology</a:t>
            </a:r>
          </a:p>
          <a:p>
            <a:pPr marL="342900" indent="-342900">
              <a:spcAft>
                <a:spcPts val="1200"/>
              </a:spcAft>
              <a:buFont typeface="Arial" charset="0"/>
              <a:buChar char="•"/>
            </a:pPr>
            <a:r>
              <a:rPr lang="en-GB" sz="2400" dirty="0" smtClean="0">
                <a:solidFill>
                  <a:srgbClr val="000066"/>
                </a:solidFill>
                <a:ea typeface="ＭＳ Ｐゴシック" charset="-128"/>
              </a:rPr>
              <a:t>Acupuncture</a:t>
            </a:r>
          </a:p>
          <a:p>
            <a:pPr marL="342900" indent="-342900">
              <a:spcAft>
                <a:spcPts val="1200"/>
              </a:spcAft>
              <a:buFont typeface="Arial" charset="0"/>
              <a:buChar char="•"/>
            </a:pPr>
            <a:r>
              <a:rPr lang="en-GB" sz="2400" dirty="0" smtClean="0">
                <a:solidFill>
                  <a:srgbClr val="000066"/>
                </a:solidFill>
                <a:ea typeface="ＭＳ Ｐゴシック" charset="-128"/>
              </a:rPr>
              <a:t>Healing</a:t>
            </a:r>
          </a:p>
          <a:p>
            <a:pPr>
              <a:spcAft>
                <a:spcPts val="125"/>
              </a:spcAft>
            </a:pPr>
            <a:endParaRPr lang="en-GB" sz="1050" b="1" dirty="0" smtClean="0">
              <a:solidFill>
                <a:srgbClr val="000066"/>
              </a:solidFill>
              <a:ea typeface="ＭＳ Ｐゴシック" pitchFamily="34" charset="-128"/>
            </a:endParaRPr>
          </a:p>
          <a:p>
            <a:pPr marL="342900" indent="-342900">
              <a:spcAft>
                <a:spcPts val="1200"/>
              </a:spcAft>
            </a:pPr>
            <a:r>
              <a:rPr lang="en-GB" sz="2400" dirty="0" smtClean="0">
                <a:solidFill>
                  <a:srgbClr val="000066"/>
                </a:solidFill>
                <a:ea typeface="ＭＳ Ｐゴシック" charset="-128"/>
              </a:rPr>
              <a:t>Pragmatic, evidence-informed</a:t>
            </a:r>
          </a:p>
          <a:p>
            <a:pPr marL="342900" indent="-342900">
              <a:spcAft>
                <a:spcPts val="1200"/>
              </a:spcAft>
            </a:pPr>
            <a:r>
              <a:rPr lang="en-GB" sz="2400" dirty="0" smtClean="0">
                <a:solidFill>
                  <a:srgbClr val="000066"/>
                </a:solidFill>
                <a:ea typeface="ＭＳ Ｐゴシック" charset="-128"/>
              </a:rPr>
              <a:t>Favourable risk-benefit ratio</a:t>
            </a:r>
          </a:p>
          <a:p>
            <a:pPr marL="342900" indent="-342900">
              <a:spcAft>
                <a:spcPts val="1200"/>
              </a:spcAft>
            </a:pPr>
            <a:r>
              <a:rPr lang="en-GB" sz="2400" dirty="0" smtClean="0">
                <a:solidFill>
                  <a:srgbClr val="000066"/>
                </a:solidFill>
                <a:ea typeface="ＭＳ Ｐゴシック" charset="-128"/>
              </a:rPr>
              <a:t>Accredited, experienced practitioners </a:t>
            </a:r>
            <a:endParaRPr lang="en-GB" sz="2400" dirty="0">
              <a:solidFill>
                <a:srgbClr val="000066"/>
              </a:solidFill>
              <a:ea typeface="ＭＳ Ｐゴシック" pitchFamily="34" charset="-128"/>
            </a:endParaRPr>
          </a:p>
        </p:txBody>
      </p:sp>
      <p:pic>
        <p:nvPicPr>
          <p:cNvPr id="9" name="Picture 8"/>
          <p:cNvPicPr>
            <a:picLocks noChangeAspect="1"/>
          </p:cNvPicPr>
          <p:nvPr/>
        </p:nvPicPr>
        <p:blipFill>
          <a:blip r:embed="rId3"/>
          <a:stretch>
            <a:fillRect/>
          </a:stretch>
        </p:blipFill>
        <p:spPr>
          <a:xfrm>
            <a:off x="5524500" y="3733800"/>
            <a:ext cx="3543300" cy="2362200"/>
          </a:xfrm>
          <a:prstGeom prst="rect">
            <a:avLst/>
          </a:prstGeom>
        </p:spPr>
      </p:pic>
      <p:pic>
        <p:nvPicPr>
          <p:cNvPr id="11" name="Picture 10"/>
          <p:cNvPicPr>
            <a:picLocks noChangeAspect="1"/>
          </p:cNvPicPr>
          <p:nvPr/>
        </p:nvPicPr>
        <p:blipFill>
          <a:blip r:embed="rId4"/>
          <a:stretch>
            <a:fillRect/>
          </a:stretch>
        </p:blipFill>
        <p:spPr>
          <a:xfrm>
            <a:off x="4495800" y="1371600"/>
            <a:ext cx="3657600" cy="2340864"/>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3" name="Rectangle 3"/>
          <p:cNvSpPr>
            <a:spLocks noGrp="1" noChangeArrowheads="1"/>
          </p:cNvSpPr>
          <p:nvPr>
            <p:ph type="subTitle" idx="1"/>
          </p:nvPr>
        </p:nvSpPr>
        <p:spPr>
          <a:xfrm>
            <a:off x="304800" y="152400"/>
            <a:ext cx="8686800" cy="1752600"/>
          </a:xfrm>
          <a:prstGeom prst="rect">
            <a:avLst/>
          </a:prstGeom>
        </p:spPr>
        <p:txBody>
          <a:bodyPr/>
          <a:lstStyle/>
          <a:p>
            <a:pPr algn="l" eaLnBrk="1" hangingPunct="1">
              <a:buFontTx/>
              <a:buNone/>
            </a:pPr>
            <a:r>
              <a:rPr lang="en-GB" altLang="en-US" sz="2800" dirty="0" smtClean="0"/>
              <a:t>Learn about how integration of </a:t>
            </a:r>
          </a:p>
          <a:p>
            <a:pPr algn="l" eaLnBrk="1" hangingPunct="1">
              <a:spcAft>
                <a:spcPts val="0"/>
              </a:spcAft>
              <a:buFontTx/>
              <a:buNone/>
            </a:pPr>
            <a:r>
              <a:rPr lang="en-GB" altLang="en-US" sz="2800" dirty="0" smtClean="0"/>
              <a:t>Medical and Surgical approaches with:</a:t>
            </a:r>
          </a:p>
          <a:p>
            <a:pPr lvl="1" algn="l" eaLnBrk="1" hangingPunct="1">
              <a:spcAft>
                <a:spcPts val="0"/>
              </a:spcAft>
            </a:pPr>
            <a:r>
              <a:rPr lang="en-GB" altLang="en-US" sz="2400" dirty="0" smtClean="0"/>
              <a:t>self-management education</a:t>
            </a:r>
          </a:p>
          <a:p>
            <a:pPr lvl="1" algn="l" eaLnBrk="1" hangingPunct="1">
              <a:spcAft>
                <a:spcPts val="0"/>
              </a:spcAft>
            </a:pPr>
            <a:r>
              <a:rPr lang="en-GB" altLang="en-US" sz="2400" dirty="0" smtClean="0"/>
              <a:t>nutrition </a:t>
            </a:r>
          </a:p>
          <a:p>
            <a:pPr lvl="1" algn="l" eaLnBrk="1" hangingPunct="1"/>
            <a:r>
              <a:rPr lang="en-GB" altLang="en-US" sz="2400" dirty="0" smtClean="0"/>
              <a:t>physical activity</a:t>
            </a:r>
          </a:p>
          <a:p>
            <a:pPr lvl="1" algn="l" eaLnBrk="1" hangingPunct="1"/>
            <a:r>
              <a:rPr lang="en-GB" altLang="en-US" sz="2400" dirty="0" smtClean="0"/>
              <a:t>mind-body approaches</a:t>
            </a:r>
          </a:p>
          <a:p>
            <a:pPr lvl="1" algn="l" eaLnBrk="1" hangingPunct="1"/>
            <a:r>
              <a:rPr lang="en-GB" altLang="en-US" sz="2400" dirty="0" smtClean="0"/>
              <a:t>peer support</a:t>
            </a:r>
          </a:p>
          <a:p>
            <a:pPr lvl="1" algn="l" eaLnBrk="1" hangingPunct="1">
              <a:spcAft>
                <a:spcPts val="600"/>
              </a:spcAft>
            </a:pPr>
            <a:r>
              <a:rPr lang="en-GB" altLang="en-US" sz="2400" dirty="0" smtClean="0"/>
              <a:t>complementary therapies</a:t>
            </a:r>
          </a:p>
          <a:p>
            <a:pPr algn="l" eaLnBrk="1" hangingPunct="1"/>
            <a:r>
              <a:rPr lang="en-GB" altLang="en-US" sz="2800" dirty="0" smtClean="0"/>
              <a:t>can improve patient experience and clinical outcomes</a:t>
            </a:r>
          </a:p>
          <a:p>
            <a:pPr eaLnBrk="1" hangingPunct="1">
              <a:buFontTx/>
              <a:buNone/>
            </a:pPr>
            <a:r>
              <a:rPr lang="en-GB" altLang="en-US" dirty="0" smtClean="0"/>
              <a:t>	</a:t>
            </a:r>
          </a:p>
          <a:p>
            <a:pPr eaLnBrk="1" hangingPunct="1">
              <a:buFontTx/>
              <a:buNone/>
            </a:pPr>
            <a:endParaRPr lang="en-GB" altLang="en-US" dirty="0" smtClean="0"/>
          </a:p>
          <a:p>
            <a:pPr eaLnBrk="1" hangingPunct="1">
              <a:buFontTx/>
              <a:buNone/>
            </a:pPr>
            <a:r>
              <a:rPr lang="en-GB" altLang="en-US" dirty="0" smtClean="0">
                <a:latin typeface="Arial" panose="020B0604020202020204" pitchFamily="34" charset="0"/>
                <a:cs typeface="Arial" panose="020B0604020202020204" pitchFamily="34" charset="0"/>
              </a:rPr>
              <a:t>	</a:t>
            </a:r>
          </a:p>
        </p:txBody>
      </p:sp>
      <p:pic>
        <p:nvPicPr>
          <p:cNvPr id="4" name="Picture 3"/>
          <p:cNvPicPr>
            <a:picLocks noChangeAspect="1"/>
          </p:cNvPicPr>
          <p:nvPr/>
        </p:nvPicPr>
        <p:blipFill>
          <a:blip r:embed="rId3" cstate="email">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6841932" y="76200"/>
            <a:ext cx="2149668" cy="1259160"/>
          </a:xfrm>
          <a:prstGeom prst="rect">
            <a:avLst/>
          </a:prstGeom>
        </p:spPr>
      </p:pic>
      <p:pic>
        <p:nvPicPr>
          <p:cNvPr id="6" name="Picture 5"/>
          <p:cNvPicPr>
            <a:picLocks noChangeAspect="1"/>
          </p:cNvPicPr>
          <p:nvPr/>
        </p:nvPicPr>
        <p:blipFill>
          <a:blip r:embed="rId4" cstate="email">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1349" y="4500833"/>
            <a:ext cx="9144000" cy="2264833"/>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3316002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3" name="Rectangle 3"/>
          <p:cNvSpPr>
            <a:spLocks noGrp="1" noChangeArrowheads="1"/>
          </p:cNvSpPr>
          <p:nvPr>
            <p:ph type="subTitle" idx="1"/>
          </p:nvPr>
        </p:nvSpPr>
        <p:spPr>
          <a:xfrm>
            <a:off x="304800" y="-914400"/>
            <a:ext cx="8686800" cy="1752600"/>
          </a:xfrm>
          <a:prstGeom prst="rect">
            <a:avLst/>
          </a:prstGeom>
        </p:spPr>
        <p:txBody>
          <a:bodyPr/>
          <a:lstStyle/>
          <a:p>
            <a:pPr algn="l" eaLnBrk="1" hangingPunct="1">
              <a:buFontTx/>
              <a:buNone/>
            </a:pPr>
            <a:endParaRPr lang="en-GB" altLang="en-US" sz="2800" dirty="0" smtClean="0"/>
          </a:p>
          <a:p>
            <a:pPr algn="l" eaLnBrk="1" hangingPunct="1">
              <a:buFontTx/>
              <a:buNone/>
            </a:pPr>
            <a:endParaRPr lang="en-GB" altLang="en-US" sz="2800" dirty="0" smtClean="0"/>
          </a:p>
          <a:p>
            <a:pPr algn="l" eaLnBrk="1" hangingPunct="1">
              <a:buFontTx/>
              <a:buNone/>
            </a:pPr>
            <a:endParaRPr lang="en-GB" altLang="en-US" sz="2800" dirty="0" smtClean="0"/>
          </a:p>
          <a:p>
            <a:pPr algn="l" eaLnBrk="1" hangingPunct="1">
              <a:buFontTx/>
              <a:buNone/>
            </a:pPr>
            <a:endParaRPr lang="en-GB" altLang="en-US" sz="2800" dirty="0" smtClean="0"/>
          </a:p>
          <a:p>
            <a:pPr algn="l" eaLnBrk="1" hangingPunct="1">
              <a:buFontTx/>
              <a:buNone/>
            </a:pPr>
            <a:r>
              <a:rPr lang="en-GB" altLang="en-US" dirty="0" smtClean="0"/>
              <a:t>Contribute to the field of Integrative Medicine</a:t>
            </a:r>
          </a:p>
          <a:p>
            <a:pPr algn="l" eaLnBrk="1" hangingPunct="1">
              <a:buFontTx/>
              <a:buNone/>
            </a:pPr>
            <a:r>
              <a:rPr lang="en-GB" altLang="en-US" sz="2800" dirty="0" smtClean="0"/>
              <a:t>Student projects may include:</a:t>
            </a:r>
          </a:p>
          <a:p>
            <a:pPr lvl="1" algn="l" eaLnBrk="1" hangingPunct="1">
              <a:spcAft>
                <a:spcPts val="0"/>
              </a:spcAft>
            </a:pPr>
            <a:r>
              <a:rPr lang="en-GB" altLang="en-US" dirty="0" smtClean="0"/>
              <a:t>Producing evidence based information sheet for nationwide network of cancer patients</a:t>
            </a:r>
          </a:p>
          <a:p>
            <a:pPr lvl="1" algn="l" eaLnBrk="1" hangingPunct="1">
              <a:spcAft>
                <a:spcPts val="0"/>
              </a:spcAft>
            </a:pPr>
            <a:r>
              <a:rPr lang="en-GB" altLang="en-US" dirty="0" smtClean="0"/>
              <a:t>Opportunities to present work at conferences and in journals</a:t>
            </a:r>
          </a:p>
          <a:p>
            <a:pPr lvl="1" algn="l" eaLnBrk="1" hangingPunct="1">
              <a:spcAft>
                <a:spcPts val="0"/>
              </a:spcAft>
            </a:pPr>
            <a:endParaRPr lang="en-GB" altLang="en-US" sz="2400" dirty="0" smtClean="0"/>
          </a:p>
          <a:p>
            <a:pPr eaLnBrk="1" hangingPunct="1">
              <a:buFontTx/>
              <a:buNone/>
            </a:pPr>
            <a:r>
              <a:rPr lang="en-GB" altLang="en-US" dirty="0" smtClean="0"/>
              <a:t>	</a:t>
            </a:r>
          </a:p>
          <a:p>
            <a:pPr eaLnBrk="1" hangingPunct="1">
              <a:buFontTx/>
              <a:buNone/>
            </a:pPr>
            <a:endParaRPr lang="en-GB" altLang="en-US" dirty="0" smtClean="0"/>
          </a:p>
          <a:p>
            <a:pPr eaLnBrk="1" hangingPunct="1">
              <a:buFontTx/>
              <a:buNone/>
            </a:pPr>
            <a:r>
              <a:rPr lang="en-GB" altLang="en-US" dirty="0" smtClean="0">
                <a:latin typeface="Arial" panose="020B0604020202020204" pitchFamily="34" charset="0"/>
                <a:cs typeface="Arial" panose="020B0604020202020204" pitchFamily="34" charset="0"/>
              </a:rPr>
              <a:t>	</a:t>
            </a:r>
          </a:p>
        </p:txBody>
      </p:sp>
      <p:pic>
        <p:nvPicPr>
          <p:cNvPr id="4" name="Picture 3"/>
          <p:cNvPicPr>
            <a:picLocks noChangeAspect="1"/>
          </p:cNvPicPr>
          <p:nvPr/>
        </p:nvPicPr>
        <p:blipFill>
          <a:blip r:embed="rId3" cstate="email">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6841932" y="76200"/>
            <a:ext cx="2149668" cy="1259160"/>
          </a:xfrm>
          <a:prstGeom prst="rect">
            <a:avLst/>
          </a:prstGeom>
        </p:spPr>
      </p:pic>
      <p:pic>
        <p:nvPicPr>
          <p:cNvPr id="6" name="Picture 5"/>
          <p:cNvPicPr>
            <a:picLocks noChangeAspect="1"/>
          </p:cNvPicPr>
          <p:nvPr/>
        </p:nvPicPr>
        <p:blipFill>
          <a:blip r:embed="rId4" cstate="email">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1349" y="4500833"/>
            <a:ext cx="9144000" cy="2264833"/>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3316002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08898" name="Content Placeholder 2"/>
          <p:cNvSpPr>
            <a:spLocks noGrp="1"/>
          </p:cNvSpPr>
          <p:nvPr>
            <p:ph idx="4294967295"/>
          </p:nvPr>
        </p:nvSpPr>
        <p:spPr bwMode="auto">
          <a:xfrm>
            <a:off x="539552" y="1412776"/>
            <a:ext cx="8229600" cy="4525962"/>
          </a:xfrm>
          <a:prstGeom prst="rect">
            <a:avLst/>
          </a:prstGeom>
          <a:noFill/>
          <a:ln>
            <a:miter lim="800000"/>
            <a:headEnd/>
            <a:tailEnd/>
          </a:ln>
        </p:spPr>
        <p:txBody>
          <a:bodyPr>
            <a:prstTxWarp prst="textNoShape">
              <a:avLst/>
            </a:prstTxWarp>
          </a:bodyPr>
          <a:lstStyle/>
          <a:p>
            <a:pPr marL="0" indent="0" eaLnBrk="1" hangingPunct="1">
              <a:buFontTx/>
              <a:buNone/>
            </a:pPr>
            <a:endParaRPr lang="en-GB" dirty="0"/>
          </a:p>
          <a:p>
            <a:pPr marL="0" indent="0" eaLnBrk="1" hangingPunct="1">
              <a:buNone/>
            </a:pPr>
            <a:r>
              <a:rPr lang="en-GB" sz="2800" dirty="0">
                <a:solidFill>
                  <a:srgbClr val="46166B"/>
                </a:solidFill>
                <a:ea typeface="ＭＳ Ｐゴシック" pitchFamily="-106" charset="-128"/>
                <a:cs typeface="ＭＳ Ｐゴシック" pitchFamily="-106" charset="-128"/>
              </a:rPr>
              <a:t>	</a:t>
            </a:r>
            <a:r>
              <a:rPr lang="en-GB" sz="2800" dirty="0" smtClean="0">
                <a:solidFill>
                  <a:srgbClr val="46166B"/>
                </a:solidFill>
                <a:ea typeface="ＭＳ Ｐゴシック" pitchFamily="-106" charset="-128"/>
                <a:cs typeface="ＭＳ Ｐゴシック" pitchFamily="-106" charset="-128"/>
              </a:rPr>
              <a:t>	</a:t>
            </a:r>
            <a:r>
              <a:rPr lang="en-GB" sz="2800" i="1" dirty="0">
                <a:solidFill>
                  <a:srgbClr val="46166B"/>
                </a:solidFill>
                <a:ea typeface="ＭＳ Ｐゴシック" pitchFamily="-106" charset="-128"/>
                <a:cs typeface="ＭＳ Ｐゴシック" pitchFamily="-106" charset="-128"/>
              </a:rPr>
              <a:t>“I’ve been more confident in how I have dealt with my illness and feel that taking responsibility for my wellness has enabled me to speak to professionals about what I want. My attendance on the course was a real education for which I am very grateful.”</a:t>
            </a:r>
            <a:r>
              <a:rPr lang="en-GB" sz="2800" dirty="0">
                <a:solidFill>
                  <a:srgbClr val="46166B"/>
                </a:solidFill>
                <a:ea typeface="ＭＳ Ｐゴシック" pitchFamily="-106" charset="-128"/>
                <a:cs typeface="ＭＳ Ｐゴシック" pitchFamily="-106" charset="-128"/>
              </a:rPr>
              <a:t> </a:t>
            </a:r>
          </a:p>
          <a:p>
            <a:pPr marL="0" indent="0" eaLnBrk="1" hangingPunct="1">
              <a:buFontTx/>
              <a:buNone/>
            </a:pPr>
            <a:endParaRPr lang="en-GB" sz="2800" dirty="0" smtClean="0">
              <a:solidFill>
                <a:srgbClr val="46166B"/>
              </a:solidFill>
              <a:ea typeface="ＭＳ Ｐゴシック" pitchFamily="-106" charset="-128"/>
              <a:cs typeface="ＭＳ Ｐゴシック" pitchFamily="-106" charset="-128"/>
            </a:endParaRPr>
          </a:p>
          <a:p>
            <a:pPr marL="0" indent="0" algn="r" eaLnBrk="1" hangingPunct="1">
              <a:buFontTx/>
              <a:buNone/>
            </a:pPr>
            <a:r>
              <a:rPr lang="en-GB" sz="2800" b="1" dirty="0" smtClean="0">
                <a:solidFill>
                  <a:srgbClr val="46166B"/>
                </a:solidFill>
                <a:ea typeface="ＭＳ Ｐゴシック" pitchFamily="-106" charset="-128"/>
                <a:cs typeface="ＭＳ Ｐゴシック" pitchFamily="-106" charset="-128"/>
              </a:rPr>
              <a:t>Living </a:t>
            </a:r>
            <a:r>
              <a:rPr lang="en-GB" sz="2800" b="1" dirty="0">
                <a:solidFill>
                  <a:srgbClr val="46166B"/>
                </a:solidFill>
                <a:ea typeface="ＭＳ Ｐゴシック" pitchFamily="-106" charset="-128"/>
                <a:cs typeface="ＭＳ Ｐゴシック" pitchFamily="-106" charset="-128"/>
              </a:rPr>
              <a:t>Well course </a:t>
            </a:r>
            <a:r>
              <a:rPr lang="en-GB" sz="2800" b="1" dirty="0" smtClean="0">
                <a:solidFill>
                  <a:srgbClr val="46166B"/>
                </a:solidFill>
                <a:ea typeface="ＭＳ Ｐゴシック" pitchFamily="-106" charset="-128"/>
                <a:cs typeface="ＭＳ Ｐゴシック" pitchFamily="-106" charset="-128"/>
              </a:rPr>
              <a:t>participant 2010</a:t>
            </a:r>
            <a:endParaRPr lang="en-GB" sz="2800" b="1" dirty="0">
              <a:solidFill>
                <a:srgbClr val="46166B"/>
              </a:solidFill>
              <a:ea typeface="ＭＳ Ｐゴシック" pitchFamily="-106" charset="-128"/>
              <a:cs typeface="ＭＳ Ｐゴシック" pitchFamily="-106" charset="-128"/>
            </a:endParaRPr>
          </a:p>
        </p:txBody>
      </p:sp>
      <p:sp>
        <p:nvSpPr>
          <p:cNvPr id="208899" name="TextBox 1"/>
          <p:cNvSpPr txBox="1">
            <a:spLocks noChangeArrowheads="1"/>
          </p:cNvSpPr>
          <p:nvPr/>
        </p:nvSpPr>
        <p:spPr bwMode="auto">
          <a:xfrm>
            <a:off x="323850" y="333375"/>
            <a:ext cx="5545138" cy="646331"/>
          </a:xfrm>
          <a:prstGeom prst="rect">
            <a:avLst/>
          </a:prstGeom>
          <a:noFill/>
          <a:ln w="9525">
            <a:noFill/>
            <a:miter lim="800000"/>
            <a:headEnd/>
            <a:tailEnd/>
          </a:ln>
        </p:spPr>
        <p:txBody>
          <a:bodyPr>
            <a:prstTxWarp prst="textNoShape">
              <a:avLst/>
            </a:prstTxWarp>
            <a:spAutoFit/>
          </a:bodyPr>
          <a:lstStyle/>
          <a:p>
            <a:r>
              <a:rPr lang="en-GB" sz="2800" b="1" dirty="0" smtClean="0">
                <a:solidFill>
                  <a:srgbClr val="850D70"/>
                </a:solidFill>
              </a:rPr>
              <a:t>Patient</a:t>
            </a:r>
            <a:r>
              <a:rPr lang="en-GB" sz="3600" dirty="0" smtClean="0"/>
              <a:t> </a:t>
            </a:r>
            <a:r>
              <a:rPr lang="en-GB" sz="2800" b="1" dirty="0" smtClean="0">
                <a:solidFill>
                  <a:srgbClr val="850D70"/>
                </a:solidFill>
              </a:rPr>
              <a:t>experiences</a:t>
            </a:r>
            <a:endParaRPr lang="en-US" sz="2800" b="1" dirty="0">
              <a:solidFill>
                <a:srgbClr val="850D70"/>
              </a:solidFill>
              <a:ea typeface="ＭＳ Ｐゴシック" pitchFamily="-106" charset="-128"/>
              <a:cs typeface="ＭＳ Ｐゴシック" pitchFamily="-106" charset="-128"/>
            </a:endParaRPr>
          </a:p>
        </p:txBody>
      </p:sp>
      <p:pic>
        <p:nvPicPr>
          <p:cNvPr id="4" name="Picture 3"/>
          <p:cNvPicPr>
            <a:picLocks noChangeAspect="1"/>
          </p:cNvPicPr>
          <p:nvPr/>
        </p:nvPicPr>
        <p:blipFill>
          <a:blip r:embed="rId3" cstate="email">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5748588" y="76200"/>
            <a:ext cx="3319212" cy="1944216"/>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Master Slide - DO NOT EDIT">
  <a:themeElements>
    <a:clrScheme name="Master Slide - DO NOT EDI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aster Slide - DO NOT ED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ster Slide - DO NOT EDI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Slide - DO NOT EDI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Slide - DO NOT EDI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Slide - DO NOT EDI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Slide - DO NOT EDI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Slide - DO NOT EDI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Slide - DO NOT EDI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Slide - DO NOT EDI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Slide - DO NOT EDI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Slide - DO NOT EDI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Slide - DO NOT EDI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Slide - DO NOT EDI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aster Slide No Footer - DO NOT EDIT">
  <a:themeElements>
    <a:clrScheme name="Master Slide No Footer - DO NOT EDI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aster Slide No Footer - DO NOT ED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ster Slide No Footer - DO NOT EDI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Slide No Footer - DO NOT EDI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Slide No Footer - DO NOT EDI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Slide No Footer - DO NOT EDI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Slide No Footer - DO NOT EDI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Slide No Footer - DO NOT EDI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Slide No Footer - DO NOT EDI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Slide No Footer - DO NOT EDI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Slide No Footer - DO NOT EDI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Slide No Footer - DO NOT EDI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Slide No Footer - DO NOT EDI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Slide No Footer - DO NOT EDI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lank Master Slide">
  <a:themeElements>
    <a:clrScheme name="Blank Master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Master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Master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Master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Master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Master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Master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Master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Master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Master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Master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Master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Master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Master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Master Slide - DO NOT EDIT">
  <a:themeElements>
    <a:clrScheme name="Master Slide - DO NOT EDI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aster Slide - DO NOT ED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ster Slide - DO NOT EDI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Slide - DO NOT EDI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Slide - DO NOT EDI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Slide - DO NOT EDI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Slide - DO NOT EDI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Slide - DO NOT EDI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Slide - DO NOT EDI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Slide - DO NOT EDI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Slide - DO NOT EDI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Slide - DO NOT EDI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Slide - DO NOT EDI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Slide - DO NOT EDI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a="http://schemas.openxmlformats.org/drawingml/2006/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72903</TotalTime>
  <Words>758</Words>
  <Application>Microsoft Macintosh PowerPoint</Application>
  <PresentationFormat>On-screen Show (4:3)</PresentationFormat>
  <Paragraphs>112</Paragraphs>
  <Slides>14</Slides>
  <Notes>9</Notes>
  <HiddenSlides>0</HiddenSlides>
  <MMClips>1</MMClips>
  <ScaleCrop>false</ScaleCrop>
  <HeadingPairs>
    <vt:vector size="4" baseType="variant">
      <vt:variant>
        <vt:lpstr>Design Template</vt:lpstr>
      </vt:variant>
      <vt:variant>
        <vt:i4>4</vt:i4>
      </vt:variant>
      <vt:variant>
        <vt:lpstr>Slide Titles</vt:lpstr>
      </vt:variant>
      <vt:variant>
        <vt:i4>14</vt:i4>
      </vt:variant>
    </vt:vector>
  </HeadingPairs>
  <TitlesOfParts>
    <vt:vector size="18" baseType="lpstr">
      <vt:lpstr>Master Slide - DO NOT EDIT</vt:lpstr>
      <vt:lpstr>Master Slide No Footer - DO NOT EDIT</vt:lpstr>
      <vt:lpstr>Blank Master Slide</vt:lpstr>
      <vt:lpstr>1_Master Slide - DO NOT EDIT</vt:lpstr>
      <vt:lpstr> </vt:lpstr>
      <vt:lpstr>Slide 2</vt:lpstr>
      <vt:lpstr>Slide 3</vt:lpstr>
      <vt:lpstr>Types of activity you will learn about (1)</vt:lpstr>
      <vt:lpstr>Slide 5</vt:lpstr>
      <vt:lpstr>Types of activity you will learn about (3)</vt:lpstr>
      <vt:lpstr>Slide 7</vt:lpstr>
      <vt:lpstr>Slide 8</vt:lpstr>
      <vt:lpstr>Slide 9</vt:lpstr>
      <vt:lpstr>Patient experiences</vt:lpstr>
      <vt:lpstr>Patient experiences</vt:lpstr>
      <vt:lpstr>Patient experiences</vt:lpstr>
      <vt:lpstr>Patient experiences</vt:lpstr>
      <vt:lpstr>Slide 14</vt:lpstr>
    </vt:vector>
  </TitlesOfParts>
  <Company>Bchc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jloginov</dc:creator>
  <cp:lastModifiedBy>Catherine Zollman</cp:lastModifiedBy>
  <cp:revision>200</cp:revision>
  <cp:lastPrinted>2016-05-17T13:08:48Z</cp:lastPrinted>
  <dcterms:created xsi:type="dcterms:W3CDTF">2016-12-01T12:13:27Z</dcterms:created>
  <dcterms:modified xsi:type="dcterms:W3CDTF">2016-12-01T12:13:46Z</dcterms:modified>
</cp:coreProperties>
</file>